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3"/>
  </p:sldMasterIdLst>
  <p:notesMasterIdLst>
    <p:notesMasterId r:id="rId45"/>
  </p:notesMasterIdLst>
  <p:sldIdLst>
    <p:sldId id="256" r:id="rId4"/>
    <p:sldId id="257" r:id="rId5"/>
    <p:sldId id="258" r:id="rId6"/>
    <p:sldId id="259" r:id="rId7"/>
    <p:sldId id="278" r:id="rId8"/>
    <p:sldId id="261" r:id="rId9"/>
    <p:sldId id="262" r:id="rId10"/>
    <p:sldId id="301" r:id="rId11"/>
    <p:sldId id="264" r:id="rId12"/>
    <p:sldId id="284" r:id="rId13"/>
    <p:sldId id="300" r:id="rId14"/>
    <p:sldId id="265" r:id="rId15"/>
    <p:sldId id="296" r:id="rId16"/>
    <p:sldId id="297" r:id="rId17"/>
    <p:sldId id="298" r:id="rId18"/>
    <p:sldId id="310" r:id="rId19"/>
    <p:sldId id="308" r:id="rId20"/>
    <p:sldId id="263" r:id="rId21"/>
    <p:sldId id="266" r:id="rId22"/>
    <p:sldId id="299" r:id="rId23"/>
    <p:sldId id="307" r:id="rId24"/>
    <p:sldId id="311" r:id="rId25"/>
    <p:sldId id="283" r:id="rId26"/>
    <p:sldId id="286" r:id="rId27"/>
    <p:sldId id="288" r:id="rId28"/>
    <p:sldId id="287" r:id="rId29"/>
    <p:sldId id="289" r:id="rId30"/>
    <p:sldId id="270" r:id="rId31"/>
    <p:sldId id="309" r:id="rId32"/>
    <p:sldId id="275" r:id="rId33"/>
    <p:sldId id="292" r:id="rId34"/>
    <p:sldId id="302" r:id="rId35"/>
    <p:sldId id="303" r:id="rId36"/>
    <p:sldId id="293" r:id="rId37"/>
    <p:sldId id="304" r:id="rId38"/>
    <p:sldId id="306" r:id="rId39"/>
    <p:sldId id="272" r:id="rId40"/>
    <p:sldId id="305" r:id="rId41"/>
    <p:sldId id="274" r:id="rId42"/>
    <p:sldId id="312" r:id="rId43"/>
    <p:sldId id="313"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68111"/>
  </p:normalViewPr>
  <p:slideViewPr>
    <p:cSldViewPr snapToGrid="0">
      <p:cViewPr varScale="1">
        <p:scale>
          <a:sx n="71" d="100"/>
          <a:sy n="71" d="100"/>
        </p:scale>
        <p:origin x="78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ejm.org/doi/10.1056/NEJMoa1607141"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diabetesjournals.org/diabetes/article/65/1/172/34979/Topical-Administration-of-GLP-1-Receptor-Agonist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define some terms first</a:t>
            </a:r>
          </a:p>
        </p:txBody>
      </p:sp>
    </p:spTree>
    <p:extLst>
      <p:ext uri="{BB962C8B-B14F-4D97-AF65-F5344CB8AC3E}">
        <p14:creationId xmlns:p14="http://schemas.microsoft.com/office/powerpoint/2010/main" val="54194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89066562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89066562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my exam,  </a:t>
            </a:r>
          </a:p>
        </p:txBody>
      </p:sp>
    </p:spTree>
    <p:extLst>
      <p:ext uri="{BB962C8B-B14F-4D97-AF65-F5344CB8AC3E}">
        <p14:creationId xmlns:p14="http://schemas.microsoft.com/office/powerpoint/2010/main" val="256057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Highlights the impressiveness of the ischemia that occurs the microvascular changes that you can actually visualize.   You ant look at the kidney and see the vascular changes, but with our </a:t>
            </a:r>
            <a:r>
              <a:rPr lang="en-US" dirty="0" err="1"/>
              <a:t>imaing</a:t>
            </a:r>
            <a:r>
              <a:rPr lang="en-US" dirty="0"/>
              <a:t> you can actually see and appreciate the degree of ischemia occurring </a:t>
            </a:r>
          </a:p>
        </p:txBody>
      </p:sp>
    </p:spTree>
    <p:extLst>
      <p:ext uri="{BB962C8B-B14F-4D97-AF65-F5344CB8AC3E}">
        <p14:creationId xmlns:p14="http://schemas.microsoft.com/office/powerpoint/2010/main" val="83951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Vitreous hemorrhage</a:t>
            </a:r>
          </a:p>
          <a:p>
            <a:r>
              <a:rPr lang="en-US" dirty="0"/>
              <a:t>Get absorbed over months</a:t>
            </a:r>
          </a:p>
          <a:p>
            <a:r>
              <a:rPr lang="en-US" dirty="0"/>
              <a:t>Limited patient ability to drive, work, function.   Months to clear</a:t>
            </a:r>
          </a:p>
        </p:txBody>
      </p:sp>
    </p:spTree>
    <p:extLst>
      <p:ext uri="{BB962C8B-B14F-4D97-AF65-F5344CB8AC3E}">
        <p14:creationId xmlns:p14="http://schemas.microsoft.com/office/powerpoint/2010/main" val="227070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Wisconsin epidemiologic study of DR</a:t>
            </a:r>
          </a:p>
        </p:txBody>
      </p:sp>
    </p:spTree>
    <p:extLst>
      <p:ext uri="{BB962C8B-B14F-4D97-AF65-F5344CB8AC3E}">
        <p14:creationId xmlns:p14="http://schemas.microsoft.com/office/powerpoint/2010/main" val="424302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89066562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89066562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240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89066562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89066562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89066562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589066562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r>
              <a:rPr lang="en-US" sz="1100" b="0" i="0" u="none" strike="noStrike" cap="none" dirty="0">
                <a:solidFill>
                  <a:srgbClr val="000000"/>
                </a:solidFill>
                <a:effectLst/>
                <a:latin typeface="Arial"/>
                <a:ea typeface="Arial"/>
                <a:cs typeface="Arial"/>
                <a:sym typeface="Arial"/>
              </a:rPr>
              <a:t>The Diabetes Control and Complications Trial (DCCT) investigated the effect of hyperglycemia in type 1 diabetic patients, as well as the incidence of diabetic retinopathy, nephropathy, and neuropathy. A total of 1,441 patients who had either no retinopathy at baseline (primary prevention cohort) or minimal-to-moderate NPDR (secondary progression cohort) were treated by either conventional treatment (one or two daily injections of insulin) or intensive diabetes management with three or more daily insulin injections or a continuous subcutaneous insulin infusion. In the primary prevention cohort, the cumulative incidence of progression in retinopathy over the first 36 months was quite similar between the two groups. After that time, there was a persistent decrease in the intensive group. Intensive therapy reduced the mean risk of retinopathy by 76% (95% CI 62–85). In the secondary intervention cohort, the intensive group had a higher cumulative incidence of sustained progression during the first year. However, by 36 months, the intensive group had lower risks of progression. Intensive therapy reduced the risk of progression by 54% (95% CI 39–66).</a:t>
            </a:r>
          </a:p>
          <a:p>
            <a:pPr fontAlgn="base"/>
            <a:r>
              <a:rPr lang="en-US" sz="1100" b="0" i="0" u="none" strike="noStrike" cap="none" dirty="0">
                <a:solidFill>
                  <a:srgbClr val="000000"/>
                </a:solidFill>
                <a:effectLst/>
                <a:latin typeface="Arial"/>
                <a:ea typeface="Arial"/>
                <a:cs typeface="Arial"/>
                <a:sym typeface="Arial"/>
              </a:rPr>
              <a:t>The protective effect of glycemic control has also been for confirmed patients with type 2 diabetes. The U.K. Prospective Diabetes Study (UKPDS) demonstrated that improved blood glucose control reduced the risk of developing retinopathy and nephropathy and possibly reduces neuropathy. The overall rate of microvascular complications was decreased by 25% in patients receiving intensive therapy versus conventional therapy. Epidemiological analysis of the UKPDS data showed a continuous relationship between the risk of microvascular complications and glycemia, such that for every percentage point decrease in HbA</a:t>
            </a:r>
            <a:r>
              <a:rPr lang="en-US" sz="1100" b="0" i="0" u="none" strike="noStrike" cap="none" baseline="-25000" dirty="0">
                <a:solidFill>
                  <a:srgbClr val="000000"/>
                </a:solidFill>
                <a:effectLst/>
                <a:latin typeface="Arial"/>
                <a:ea typeface="Arial"/>
                <a:cs typeface="Arial"/>
                <a:sym typeface="Arial"/>
              </a:rPr>
              <a:t>1c</a:t>
            </a:r>
            <a:r>
              <a:rPr lang="en-US" sz="1100" b="0" i="0" u="none" strike="noStrike" cap="none" dirty="0">
                <a:solidFill>
                  <a:srgbClr val="000000"/>
                </a:solidFill>
                <a:effectLst/>
                <a:latin typeface="Arial"/>
                <a:ea typeface="Arial"/>
                <a:cs typeface="Arial"/>
                <a:sym typeface="Arial"/>
              </a:rPr>
              <a:t> (e.g., from 8 to 7%), there was a 35% reduction in the risk of microvascular complications.</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you can see the laser marks, appreciate the amount </a:t>
            </a:r>
            <a:r>
              <a:rPr lang="en-US" dirty="0" err="1"/>
              <a:t>ot</a:t>
            </a:r>
            <a:r>
              <a:rPr lang="en-US" dirty="0"/>
              <a:t> retina that is treated</a:t>
            </a:r>
          </a:p>
        </p:txBody>
      </p:sp>
    </p:spTree>
    <p:extLst>
      <p:ext uri="{BB962C8B-B14F-4D97-AF65-F5344CB8AC3E}">
        <p14:creationId xmlns:p14="http://schemas.microsoft.com/office/powerpoint/2010/main" val="176529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890665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890665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8906656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8906656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Overall these are very safe and very efficacious</a:t>
            </a:r>
          </a:p>
          <a:p>
            <a:pPr marL="0" lvl="0" indent="0" algn="l" rtl="0">
              <a:spcBef>
                <a:spcPts val="0"/>
              </a:spcBef>
              <a:spcAft>
                <a:spcPts val="0"/>
              </a:spcAft>
              <a:buNone/>
            </a:pPr>
            <a:r>
              <a:rPr lang="en-US" dirty="0"/>
              <a:t>The goal is to always make it SAFER and More effective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589066562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589066562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Marso</a:t>
            </a:r>
            <a:r>
              <a:rPr lang="en-US" sz="1100" b="0" i="0" u="none" strike="noStrike" cap="none" dirty="0">
                <a:solidFill>
                  <a:srgbClr val="000000"/>
                </a:solidFill>
                <a:effectLst/>
                <a:latin typeface="Arial"/>
                <a:ea typeface="Arial"/>
                <a:cs typeface="Arial"/>
                <a:sym typeface="Arial"/>
              </a:rPr>
              <a:t> SP, Bain SC, </a:t>
            </a:r>
            <a:r>
              <a:rPr lang="en-US" sz="1100" b="0" i="0" u="none" strike="noStrike" cap="none" dirty="0" err="1">
                <a:solidFill>
                  <a:srgbClr val="000000"/>
                </a:solidFill>
                <a:effectLst/>
                <a:latin typeface="Arial"/>
                <a:ea typeface="Arial"/>
                <a:cs typeface="Arial"/>
                <a:sym typeface="Arial"/>
              </a:rPr>
              <a:t>Consoli</a:t>
            </a:r>
            <a:r>
              <a:rPr lang="en-US" sz="1100" b="0" i="0" u="none" strike="noStrike" cap="none" dirty="0">
                <a:solidFill>
                  <a:srgbClr val="000000"/>
                </a:solidFill>
                <a:effectLst/>
                <a:latin typeface="Arial"/>
                <a:ea typeface="Arial"/>
                <a:cs typeface="Arial"/>
                <a:sym typeface="Arial"/>
              </a:rPr>
              <a:t> A, et al. </a:t>
            </a:r>
            <a:r>
              <a:rPr lang="en-US" sz="1100" b="0" i="0" u="none" strike="noStrike" cap="none" dirty="0" err="1">
                <a:solidFill>
                  <a:srgbClr val="000000"/>
                </a:solidFill>
                <a:effectLst/>
                <a:latin typeface="Arial"/>
                <a:ea typeface="Arial"/>
                <a:cs typeface="Arial"/>
                <a:sym typeface="Arial"/>
              </a:rPr>
              <a:t>Semaglutide</a:t>
            </a:r>
            <a:r>
              <a:rPr lang="en-US" sz="1100" b="0" i="0" u="none" strike="noStrike" cap="none" dirty="0">
                <a:solidFill>
                  <a:srgbClr val="000000"/>
                </a:solidFill>
                <a:effectLst/>
                <a:latin typeface="Arial"/>
                <a:ea typeface="Arial"/>
                <a:cs typeface="Arial"/>
                <a:sym typeface="Arial"/>
              </a:rPr>
              <a:t> and Cardiovascular Outcomes in Patients with Type 2 Diabetes. N </a:t>
            </a:r>
            <a:r>
              <a:rPr lang="en-US" sz="1100" b="0" i="0" u="none" strike="noStrike" cap="none" dirty="0" err="1">
                <a:solidFill>
                  <a:srgbClr val="000000"/>
                </a:solidFill>
                <a:effectLst/>
                <a:latin typeface="Arial"/>
                <a:ea typeface="Arial"/>
                <a:cs typeface="Arial"/>
                <a:sym typeface="Arial"/>
              </a:rPr>
              <a:t>Engl</a:t>
            </a:r>
            <a:r>
              <a:rPr lang="en-US" sz="1100" b="0" i="0" u="none" strike="noStrike" cap="none" dirty="0">
                <a:solidFill>
                  <a:srgbClr val="000000"/>
                </a:solidFill>
                <a:effectLst/>
                <a:latin typeface="Arial"/>
                <a:ea typeface="Arial"/>
                <a:cs typeface="Arial"/>
                <a:sym typeface="Arial"/>
              </a:rPr>
              <a:t> J Med. 2016;375(19):1834-1844. </a:t>
            </a:r>
            <a:r>
              <a:rPr lang="en-US" sz="1100" b="0" i="0" u="sng" strike="noStrike" cap="none" dirty="0">
                <a:solidFill>
                  <a:srgbClr val="000000"/>
                </a:solidFill>
                <a:effectLst/>
                <a:latin typeface="Arial"/>
                <a:ea typeface="Arial"/>
                <a:cs typeface="Arial"/>
                <a:sym typeface="Arial"/>
                <a:hlinkClick r:id="rId3"/>
              </a:rPr>
              <a:t>https://www.nejm.org/doi/10.1056/NEJMoa1607141</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Hernández C, </a:t>
            </a:r>
            <a:r>
              <a:rPr lang="en-US" sz="1100" b="0" i="0" u="none" strike="noStrike" cap="none" dirty="0" err="1">
                <a:solidFill>
                  <a:srgbClr val="000000"/>
                </a:solidFill>
                <a:effectLst/>
                <a:latin typeface="Arial"/>
                <a:ea typeface="Arial"/>
                <a:cs typeface="Arial"/>
                <a:sym typeface="Arial"/>
              </a:rPr>
              <a:t>Bogdanov</a:t>
            </a:r>
            <a:r>
              <a:rPr lang="en-US" sz="1100" b="0" i="0" u="none" strike="noStrike" cap="none" dirty="0">
                <a:solidFill>
                  <a:srgbClr val="000000"/>
                </a:solidFill>
                <a:effectLst/>
                <a:latin typeface="Arial"/>
                <a:ea typeface="Arial"/>
                <a:cs typeface="Arial"/>
                <a:sym typeface="Arial"/>
              </a:rPr>
              <a:t> P, </a:t>
            </a:r>
            <a:r>
              <a:rPr lang="en-US" sz="1100" b="0" i="0" u="none" strike="noStrike" cap="none" dirty="0" err="1">
                <a:solidFill>
                  <a:srgbClr val="000000"/>
                </a:solidFill>
                <a:effectLst/>
                <a:latin typeface="Arial"/>
                <a:ea typeface="Arial"/>
                <a:cs typeface="Arial"/>
                <a:sym typeface="Arial"/>
              </a:rPr>
              <a:t>Corraliza</a:t>
            </a:r>
            <a:r>
              <a:rPr lang="en-US" sz="1100" b="0" i="0" u="none" strike="noStrike" cap="none" dirty="0">
                <a:solidFill>
                  <a:srgbClr val="000000"/>
                </a:solidFill>
                <a:effectLst/>
                <a:latin typeface="Arial"/>
                <a:ea typeface="Arial"/>
                <a:cs typeface="Arial"/>
                <a:sym typeface="Arial"/>
              </a:rPr>
              <a:t> L, et al. Topical Administration of GLP-1 Receptor Agonists Prevents Retinal Neurodegeneration in Experimental Diabetes. Diabetes. 2016;65(1):172-187. </a:t>
            </a:r>
            <a:r>
              <a:rPr lang="en-US" sz="1100" b="0" i="0" u="sng" strike="noStrike" cap="none" dirty="0">
                <a:solidFill>
                  <a:srgbClr val="000000"/>
                </a:solidFill>
                <a:effectLst/>
                <a:latin typeface="Arial"/>
                <a:ea typeface="Arial"/>
                <a:cs typeface="Arial"/>
                <a:sym typeface="Arial"/>
                <a:hlinkClick r:id="rId4"/>
              </a:rPr>
              <a:t>https://diabetesjournals.org/diabetes/article/65/1/172/34979/Topical-Administration-of-GLP-1-Receptor-Agonists</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159579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336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b0628e2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2b0628e2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b0628e2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2b0628e2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83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89066562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589066562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89066562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8906656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890665628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89066562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Id like to quickly review the anatomy of the eye</a:t>
            </a:r>
            <a:endParaRPr/>
          </a:p>
          <a:p>
            <a:pPr marL="0" lvl="0" indent="0" algn="l" rtl="0">
              <a:spcBef>
                <a:spcPts val="0"/>
              </a:spcBef>
              <a:spcAft>
                <a:spcPts val="0"/>
              </a:spcAft>
              <a:buNone/>
            </a:pPr>
            <a:r>
              <a:rPr lang="en"/>
              <a:t>The retina is the most posterior portion of the eye,  it is ten cell layers thick-   those cells pick up light signal and turn it into an image which is then transmitted to the brain</a:t>
            </a:r>
            <a:endParaRPr/>
          </a:p>
          <a:p>
            <a:pPr marL="0" lvl="0" indent="0" algn="l" rtl="0">
              <a:spcBef>
                <a:spcPts val="0"/>
              </a:spcBef>
              <a:spcAft>
                <a:spcPts val="0"/>
              </a:spcAft>
              <a:buNone/>
            </a:pPr>
            <a:r>
              <a:rPr lang="en"/>
              <a:t>Im going to focus on how diabetes effects the retina and management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Optic nerve</a:t>
            </a:r>
          </a:p>
          <a:p>
            <a:r>
              <a:rPr lang="en-US" dirty="0"/>
              <a:t>Vessels</a:t>
            </a:r>
          </a:p>
          <a:p>
            <a:r>
              <a:rPr lang="en-US" dirty="0"/>
              <a:t>Most importantly here is the macula-  Fine vision,  reading vision. These are the cells that read the eye chart. LOCATION LOCATION LOCATION</a:t>
            </a:r>
          </a:p>
        </p:txBody>
      </p:sp>
    </p:spTree>
    <p:extLst>
      <p:ext uri="{BB962C8B-B14F-4D97-AF65-F5344CB8AC3E}">
        <p14:creationId xmlns:p14="http://schemas.microsoft.com/office/powerpoint/2010/main" val="53820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89066562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589066562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NEJM Photo</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8906656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8906656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David </a:t>
            </a:r>
            <a:r>
              <a:rPr lang="en-US" dirty="0" err="1"/>
              <a:t>Ferland</a:t>
            </a:r>
            <a:r>
              <a:rPr lang="en-US" dirty="0"/>
              <a:t>-McCollough, Sadie Slater, Jai Richard, Carlotta Reni, Giuseppe </a:t>
            </a:r>
            <a:r>
              <a:rPr lang="en-US" dirty="0" err="1"/>
              <a:t>Mangialardi</a:t>
            </a:r>
            <a:r>
              <a:rPr lang="en-US" dirty="0"/>
              <a:t>,, Pericytes, an overlooked player in vascular </a:t>
            </a:r>
            <a:r>
              <a:rPr lang="en-US" dirty="0" err="1"/>
              <a:t>pathobiology,Pharmacology</a:t>
            </a:r>
            <a:r>
              <a:rPr lang="en-US" dirty="0"/>
              <a:t> &amp; Therapeutics, Volume 171,2017, Pages 30-42,</a:t>
            </a:r>
          </a:p>
        </p:txBody>
      </p:sp>
    </p:spTree>
    <p:extLst>
      <p:ext uri="{BB962C8B-B14F-4D97-AF65-F5344CB8AC3E}">
        <p14:creationId xmlns:p14="http://schemas.microsoft.com/office/powerpoint/2010/main" val="182959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89066562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89066562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000" cy="51435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32210" y="1344168"/>
            <a:ext cx="742949" cy="228599"/>
          </a:xfrm>
        </p:spPr>
        <p:txBody>
          <a:bodyPr anchor="t"/>
          <a:lstStyle>
            <a:lvl1pPr algn="l">
              <a:defRPr b="0" i="0">
                <a:solidFill>
                  <a:schemeClr val="bg1"/>
                </a:solidFill>
              </a:defRPr>
            </a:lvl1pPr>
          </a:lstStyle>
          <a:p>
            <a:fld id="{5923F103-BC34-4FE4-A40E-EDDEECFDA5D0}" type="datetimeFigureOut">
              <a:rPr lang="en-US" smtClean="0"/>
              <a:pPr/>
              <a:t>7/26/2023</a:t>
            </a:fld>
            <a:endParaRPr lang="en-US" dirty="0"/>
          </a:p>
        </p:txBody>
      </p:sp>
      <p:sp>
        <p:nvSpPr>
          <p:cNvPr id="5" name="Footer Placeholder 4"/>
          <p:cNvSpPr>
            <a:spLocks noGrp="1"/>
          </p:cNvSpPr>
          <p:nvPr>
            <p:ph type="ftr" sz="quarter" idx="11"/>
          </p:nvPr>
        </p:nvSpPr>
        <p:spPr bwMode="gray">
          <a:xfrm rot="5400000">
            <a:off x="6722682" y="2420115"/>
            <a:ext cx="2894846" cy="228601"/>
          </a:xfrm>
        </p:spPr>
        <p:txBody>
          <a:bodyPr anchor="b"/>
          <a:lstStyle>
            <a:lvl1pPr>
              <a:defRPr b="0" i="0">
                <a:solidFill>
                  <a:schemeClr val="bg1"/>
                </a:solidFill>
              </a:defRPr>
            </a:lvl1pPr>
          </a:lstStyle>
          <a:p>
            <a:endParaRPr lang="en-US" dirty="0"/>
          </a:p>
        </p:txBody>
      </p:sp>
      <p:sp>
        <p:nvSpPr>
          <p:cNvPr id="17" name="Rectangle 16"/>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19457"/>
            <a:ext cx="628649" cy="575765"/>
          </a:xfrm>
        </p:spPr>
        <p:txBody>
          <a:bodyPr/>
          <a:lstStyle>
            <a:lvl1pPr>
              <a:defRPr sz="2100" b="0" i="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38130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3724459"/>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4149512"/>
            <a:ext cx="6619242" cy="370284"/>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68146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797562"/>
            <a:ext cx="6619244" cy="1034816"/>
          </a:xfrm>
        </p:spPr>
        <p:txBody>
          <a:bodyPr anchor="ct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345248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673721" y="452692"/>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13" name="TextBox 12"/>
          <p:cNvSpPr txBox="1"/>
          <p:nvPr/>
        </p:nvSpPr>
        <p:spPr bwMode="gray">
          <a:xfrm>
            <a:off x="7278853" y="1960341"/>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1101" y="735388"/>
            <a:ext cx="6345737" cy="2028776"/>
          </a:xfrm>
        </p:spPr>
        <p:txBody>
          <a:bodyPr anchor="ct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64886"/>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3760795"/>
            <a:ext cx="6619244" cy="759498"/>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93693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1803358"/>
            <a:ext cx="6619244" cy="1341528"/>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53940" y="3768725"/>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666233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8249"/>
            <a:ext cx="2346876"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6" y="2390446"/>
            <a:ext cx="2346876" cy="212984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1958249"/>
            <a:ext cx="235903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2390446"/>
            <a:ext cx="2359035" cy="212984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5026" y="1952625"/>
            <a:ext cx="2368086"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5025" y="2390446"/>
            <a:ext cx="2370772" cy="212984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2" name="Straight Connector 21"/>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336744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3399634"/>
            <a:ext cx="226555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1000914" y="1958435"/>
            <a:ext cx="2018432" cy="118782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1"/>
            <a:ext cx="2265559"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3561347" y="1982130"/>
            <a:ext cx="2018432" cy="116412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3831831"/>
            <a:ext cx="2287829" cy="6910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57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6122273" y="1964244"/>
            <a:ext cx="2018432" cy="11820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3831831"/>
            <a:ext cx="2290595" cy="6722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1" name="Straight Connector 20"/>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633383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048912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73072"/>
            <a:ext cx="1057474" cy="354722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973072"/>
            <a:ext cx="4685660" cy="35472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3106725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1447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73646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008234"/>
            <a:ext cx="3263267" cy="1712867"/>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41581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3526" y="1952625"/>
            <a:ext cx="3621558" cy="25622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4" y="1952625"/>
            <a:ext cx="3618869" cy="253327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32949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5" y="1977047"/>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2409245"/>
            <a:ext cx="3618869" cy="210560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3" y="1952625"/>
            <a:ext cx="3618870" cy="45661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5" y="2409245"/>
            <a:ext cx="3618869" cy="210560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47077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73968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7/26/2023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98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085850"/>
            <a:ext cx="3892549" cy="3429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2346961"/>
            <a:ext cx="2094869" cy="217169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07884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269999"/>
            <a:ext cx="2895194" cy="1301751"/>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4" y="857250"/>
            <a:ext cx="242039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09734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10940"/>
            <a:ext cx="6571060" cy="54636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20833" y="4793880"/>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dirty="0"/>
          </a:p>
        </p:txBody>
      </p:sp>
      <p:sp>
        <p:nvSpPr>
          <p:cNvPr id="4" name="Date Placeholder 3"/>
          <p:cNvSpPr>
            <a:spLocks noGrp="1"/>
          </p:cNvSpPr>
          <p:nvPr>
            <p:ph type="dt" sz="half" idx="2"/>
          </p:nvPr>
        </p:nvSpPr>
        <p:spPr>
          <a:xfrm>
            <a:off x="7988204" y="4795806"/>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smtClean="0"/>
              <a:t>7/26/2023</a:t>
            </a:fld>
            <a:endParaRPr lang="en-US" dirty="0"/>
          </a:p>
        </p:txBody>
      </p:sp>
      <p:sp>
        <p:nvSpPr>
          <p:cNvPr id="20" name="Rectangle 19"/>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7428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Diabetic Retinopathy</a:t>
            </a:r>
            <a:endParaRPr/>
          </a:p>
          <a:p>
            <a:pPr marL="0" lvl="0" indent="0" algn="ctr" rtl="0">
              <a:spcBef>
                <a:spcPts val="0"/>
              </a:spcBef>
              <a:spcAft>
                <a:spcPts val="0"/>
              </a:spcAft>
              <a:buNone/>
            </a:pPr>
            <a:r>
              <a:rPr lang="en"/>
              <a:t>Past, Present and Future</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Phoebe Mellen MD</a:t>
            </a:r>
            <a:endParaRPr/>
          </a:p>
          <a:p>
            <a:pPr marL="0" lvl="0" indent="0" algn="ctr" rtl="0">
              <a:spcBef>
                <a:spcPts val="0"/>
              </a:spcBef>
              <a:spcAft>
                <a:spcPts val="0"/>
              </a:spcAft>
              <a:buNone/>
            </a:pPr>
            <a:r>
              <a:rPr lang="en"/>
              <a:t>Retina Vitreous Consultants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EA0B-A3E4-3646-8B7F-FE3DC6BF9AAC}"/>
              </a:ext>
            </a:extLst>
          </p:cNvPr>
          <p:cNvSpPr>
            <a:spLocks noGrp="1"/>
          </p:cNvSpPr>
          <p:nvPr>
            <p:ph type="title"/>
          </p:nvPr>
        </p:nvSpPr>
        <p:spPr/>
        <p:txBody>
          <a:bodyPr/>
          <a:lstStyle/>
          <a:p>
            <a:r>
              <a:rPr lang="en-US" dirty="0"/>
              <a:t>Diabetic Macular Edema (DME)</a:t>
            </a:r>
          </a:p>
        </p:txBody>
      </p:sp>
      <p:sp>
        <p:nvSpPr>
          <p:cNvPr id="3" name="Content Placeholder 2">
            <a:extLst>
              <a:ext uri="{FF2B5EF4-FFF2-40B4-BE49-F238E27FC236}">
                <a16:creationId xmlns:a16="http://schemas.microsoft.com/office/drawing/2014/main" id="{CC2FC60C-7039-B74D-A4DA-62A72E23E449}"/>
              </a:ext>
            </a:extLst>
          </p:cNvPr>
          <p:cNvSpPr>
            <a:spLocks noGrp="1"/>
          </p:cNvSpPr>
          <p:nvPr>
            <p:ph sz="half" idx="1"/>
          </p:nvPr>
        </p:nvSpPr>
        <p:spPr/>
        <p:txBody>
          <a:bodyPr>
            <a:normAutofit/>
          </a:bodyPr>
          <a:lstStyle/>
          <a:p>
            <a:r>
              <a:rPr lang="en-US" dirty="0"/>
              <a:t>retinal thickening due to an accumulation of </a:t>
            </a:r>
            <a:r>
              <a:rPr lang="en-US" dirty="0" err="1"/>
              <a:t>intraretinal</a:t>
            </a:r>
            <a:r>
              <a:rPr lang="en-US" dirty="0"/>
              <a:t> fluid</a:t>
            </a:r>
          </a:p>
          <a:p>
            <a:r>
              <a:rPr lang="en-US" dirty="0"/>
              <a:t>Leakage of fluid from hyperpermeable capillaries, leading to breakdown of the blood retinal barrier. </a:t>
            </a:r>
          </a:p>
          <a:p>
            <a:r>
              <a:rPr lang="en-US" b="1" dirty="0"/>
              <a:t>leading cause</a:t>
            </a:r>
            <a:r>
              <a:rPr lang="en-US" dirty="0"/>
              <a:t> </a:t>
            </a:r>
            <a:r>
              <a:rPr lang="en-US" b="1" dirty="0"/>
              <a:t>of vision loss </a:t>
            </a:r>
            <a:r>
              <a:rPr lang="en-US" dirty="0"/>
              <a:t>in patients with diabetic retinopathy, affecting 2.7-11%. </a:t>
            </a:r>
            <a:endParaRPr lang="en-US" baseline="30000" dirty="0"/>
          </a:p>
          <a:p>
            <a:endParaRPr lang="en-US" dirty="0"/>
          </a:p>
          <a:p>
            <a:endParaRPr lang="en-US" dirty="0"/>
          </a:p>
        </p:txBody>
      </p:sp>
      <p:pic>
        <p:nvPicPr>
          <p:cNvPr id="5" name="Google Shape;184;p34">
            <a:extLst>
              <a:ext uri="{FF2B5EF4-FFF2-40B4-BE49-F238E27FC236}">
                <a16:creationId xmlns:a16="http://schemas.microsoft.com/office/drawing/2014/main" id="{BB26800F-F00B-354B-B48C-97DA8912F0CD}"/>
              </a:ext>
            </a:extLst>
          </p:cNvPr>
          <p:cNvPicPr preferRelativeResize="0">
            <a:picLocks noGrp="1"/>
          </p:cNvPicPr>
          <p:nvPr>
            <p:ph sz="half" idx="2"/>
          </p:nvPr>
        </p:nvPicPr>
        <p:blipFill>
          <a:blip r:embed="rId3">
            <a:alphaModFix/>
          </a:blip>
          <a:stretch>
            <a:fillRect/>
          </a:stretch>
        </p:blipFill>
        <p:spPr>
          <a:xfrm>
            <a:off x="5024063" y="1952625"/>
            <a:ext cx="3571447" cy="2662718"/>
          </a:xfrm>
          <a:prstGeom prst="rect">
            <a:avLst/>
          </a:prstGeom>
          <a:noFill/>
          <a:ln>
            <a:noFill/>
          </a:ln>
        </p:spPr>
      </p:pic>
    </p:spTree>
    <p:extLst>
      <p:ext uri="{BB962C8B-B14F-4D97-AF65-F5344CB8AC3E}">
        <p14:creationId xmlns:p14="http://schemas.microsoft.com/office/powerpoint/2010/main" val="366728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E565-EA1A-BD40-BF62-A04765EDF3B6}"/>
              </a:ext>
            </a:extLst>
          </p:cNvPr>
          <p:cNvSpPr>
            <a:spLocks noGrp="1"/>
          </p:cNvSpPr>
          <p:nvPr>
            <p:ph type="title"/>
          </p:nvPr>
        </p:nvSpPr>
        <p:spPr/>
        <p:txBody>
          <a:bodyPr/>
          <a:lstStyle/>
          <a:p>
            <a:r>
              <a:rPr lang="en-US" dirty="0"/>
              <a:t>Neovascularization </a:t>
            </a:r>
          </a:p>
        </p:txBody>
      </p:sp>
      <p:sp>
        <p:nvSpPr>
          <p:cNvPr id="3" name="Content Placeholder 2">
            <a:extLst>
              <a:ext uri="{FF2B5EF4-FFF2-40B4-BE49-F238E27FC236}">
                <a16:creationId xmlns:a16="http://schemas.microsoft.com/office/drawing/2014/main" id="{981FA2A4-83D6-E24D-B0D0-CA76455A0F56}"/>
              </a:ext>
            </a:extLst>
          </p:cNvPr>
          <p:cNvSpPr>
            <a:spLocks noGrp="1"/>
          </p:cNvSpPr>
          <p:nvPr>
            <p:ph sz="half" idx="1"/>
          </p:nvPr>
        </p:nvSpPr>
        <p:spPr/>
        <p:txBody>
          <a:bodyPr/>
          <a:lstStyle/>
          <a:p>
            <a:r>
              <a:rPr lang="en-US" dirty="0"/>
              <a:t>Retinal capillary drop out</a:t>
            </a:r>
          </a:p>
          <a:p>
            <a:r>
              <a:rPr lang="en-US" dirty="0"/>
              <a:t>Ischemic retina upregulates VEGF </a:t>
            </a:r>
          </a:p>
          <a:p>
            <a:r>
              <a:rPr lang="en-US" dirty="0"/>
              <a:t>New, fragile blood vessels and fibroblasts proliferate </a:t>
            </a:r>
          </a:p>
          <a:p>
            <a:endParaRPr lang="en-US" dirty="0"/>
          </a:p>
          <a:p>
            <a:r>
              <a:rPr lang="en-US" b="1" dirty="0"/>
              <a:t>PROLIFERATIVE DIABETIC RETINOPATHY</a:t>
            </a:r>
          </a:p>
        </p:txBody>
      </p:sp>
      <p:sp>
        <p:nvSpPr>
          <p:cNvPr id="4" name="Content Placeholder 3">
            <a:extLst>
              <a:ext uri="{FF2B5EF4-FFF2-40B4-BE49-F238E27FC236}">
                <a16:creationId xmlns:a16="http://schemas.microsoft.com/office/drawing/2014/main" id="{673C5AD5-628C-FF46-9621-3AEF91D638F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8474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Vision Threatening Complications</a:t>
            </a:r>
            <a:endParaRPr/>
          </a:p>
        </p:txBody>
      </p:sp>
      <p:sp>
        <p:nvSpPr>
          <p:cNvPr id="112" name="Google Shape;112;p22"/>
          <p:cNvSpPr txBox="1">
            <a:spLocks noGrp="1"/>
          </p:cNvSpPr>
          <p:nvPr>
            <p:ph type="body" idx="1"/>
          </p:nvPr>
        </p:nvSpPr>
        <p:spPr>
          <a:xfrm>
            <a:off x="311700" y="17271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en" dirty="0"/>
          </a:p>
          <a:p>
            <a:pPr marL="285750" indent="-285750"/>
            <a:r>
              <a:rPr lang="en" dirty="0"/>
              <a:t>Macular edema: swelling </a:t>
            </a:r>
          </a:p>
          <a:p>
            <a:pPr marL="742950" lvl="1" indent="-285750"/>
            <a:r>
              <a:rPr lang="en" dirty="0"/>
              <a:t>Any Stage of Diabetic retinopathy</a:t>
            </a:r>
            <a:endParaRPr dirty="0"/>
          </a:p>
          <a:p>
            <a:pPr marL="285750" indent="-285750">
              <a:spcBef>
                <a:spcPts val="1200"/>
              </a:spcBef>
            </a:pPr>
            <a:r>
              <a:rPr lang="en" dirty="0"/>
              <a:t>Vitreous hemorrhage</a:t>
            </a:r>
            <a:endParaRPr dirty="0"/>
          </a:p>
          <a:p>
            <a:pPr marL="285750" indent="-285750">
              <a:spcBef>
                <a:spcPts val="1200"/>
              </a:spcBef>
              <a:spcAft>
                <a:spcPts val="1200"/>
              </a:spcAft>
            </a:pPr>
            <a:r>
              <a:rPr lang="en" dirty="0"/>
              <a:t>Tractional retinal detachments</a:t>
            </a:r>
          </a:p>
          <a:p>
            <a:pPr marL="742950" lvl="1" indent="-285750">
              <a:spcBef>
                <a:spcPts val="1200"/>
              </a:spcBef>
              <a:spcAft>
                <a:spcPts val="1200"/>
              </a:spcAft>
            </a:pPr>
            <a:r>
              <a:rPr lang="en-US" dirty="0"/>
              <a:t>F</a:t>
            </a:r>
            <a:r>
              <a:rPr lang="en" dirty="0" err="1"/>
              <a:t>ibroblast</a:t>
            </a:r>
            <a:r>
              <a:rPr lang="en" dirty="0"/>
              <a:t> contraction</a:t>
            </a:r>
          </a:p>
          <a:p>
            <a:pPr marL="742950" lvl="1" indent="-285750">
              <a:spcBef>
                <a:spcPts val="1200"/>
              </a:spcBef>
              <a:spcAft>
                <a:spcPts val="1200"/>
              </a:spcAft>
            </a:pPr>
            <a:r>
              <a:rPr lang="en-US" dirty="0"/>
              <a:t>E</a:t>
            </a:r>
            <a:r>
              <a:rPr lang="en" dirty="0" err="1"/>
              <a:t>nd</a:t>
            </a:r>
            <a:r>
              <a:rPr lang="en" dirty="0"/>
              <a:t> stage, required surgical intervention</a:t>
            </a:r>
          </a:p>
          <a:p>
            <a:pPr marL="742950" lvl="1" indent="-285750">
              <a:spcBef>
                <a:spcPts val="1200"/>
              </a:spcBef>
              <a:spcAft>
                <a:spcPts val="1200"/>
              </a:spcAft>
            </a:pPr>
            <a:r>
              <a:rPr lang="en-US" dirty="0"/>
              <a:t>H</a:t>
            </a:r>
            <a:r>
              <a:rPr lang="en" dirty="0" err="1"/>
              <a:t>igh</a:t>
            </a:r>
            <a:r>
              <a:rPr lang="en" dirty="0"/>
              <a:t> risk of permanent blindness or vision loss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52;p29">
            <a:extLst>
              <a:ext uri="{FF2B5EF4-FFF2-40B4-BE49-F238E27FC236}">
                <a16:creationId xmlns:a16="http://schemas.microsoft.com/office/drawing/2014/main" id="{80E00E00-C42E-EF40-8D25-1E640D1650B3}"/>
              </a:ext>
            </a:extLst>
          </p:cNvPr>
          <p:cNvPicPr preferRelativeResize="0"/>
          <p:nvPr/>
        </p:nvPicPr>
        <p:blipFill rotWithShape="1">
          <a:blip r:embed="rId3">
            <a:alphaModFix/>
          </a:blip>
          <a:srcRect l="16289" t="23219" r="13518" b="34899"/>
          <a:stretch/>
        </p:blipFill>
        <p:spPr>
          <a:xfrm>
            <a:off x="604684" y="0"/>
            <a:ext cx="7934632" cy="5235677"/>
          </a:xfrm>
          <a:prstGeom prst="rect">
            <a:avLst/>
          </a:prstGeom>
          <a:noFill/>
          <a:ln>
            <a:noFill/>
          </a:ln>
        </p:spPr>
      </p:pic>
    </p:spTree>
    <p:extLst>
      <p:ext uri="{BB962C8B-B14F-4D97-AF65-F5344CB8AC3E}">
        <p14:creationId xmlns:p14="http://schemas.microsoft.com/office/powerpoint/2010/main" val="379569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7;p33">
            <a:extLst>
              <a:ext uri="{FF2B5EF4-FFF2-40B4-BE49-F238E27FC236}">
                <a16:creationId xmlns:a16="http://schemas.microsoft.com/office/drawing/2014/main" id="{E7F30274-39C8-CD46-B37C-167D4242DADE}"/>
              </a:ext>
            </a:extLst>
          </p:cNvPr>
          <p:cNvPicPr preferRelativeResize="0"/>
          <p:nvPr/>
        </p:nvPicPr>
        <p:blipFill rotWithShape="1">
          <a:blip r:embed="rId3">
            <a:alphaModFix/>
          </a:blip>
          <a:srcRect l="19893" t="28101" r="12151" b="29749"/>
          <a:stretch/>
        </p:blipFill>
        <p:spPr>
          <a:xfrm>
            <a:off x="516194" y="0"/>
            <a:ext cx="8126361" cy="5143500"/>
          </a:xfrm>
          <a:prstGeom prst="rect">
            <a:avLst/>
          </a:prstGeom>
          <a:noFill/>
          <a:ln>
            <a:noFill/>
          </a:ln>
        </p:spPr>
      </p:pic>
    </p:spTree>
    <p:extLst>
      <p:ext uri="{BB962C8B-B14F-4D97-AF65-F5344CB8AC3E}">
        <p14:creationId xmlns:p14="http://schemas.microsoft.com/office/powerpoint/2010/main" val="110092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51;p29">
            <a:extLst>
              <a:ext uri="{FF2B5EF4-FFF2-40B4-BE49-F238E27FC236}">
                <a16:creationId xmlns:a16="http://schemas.microsoft.com/office/drawing/2014/main" id="{5A3B06F7-5679-3548-AA2B-3163F1A02A20}"/>
              </a:ext>
            </a:extLst>
          </p:cNvPr>
          <p:cNvPicPr preferRelativeResize="0"/>
          <p:nvPr/>
        </p:nvPicPr>
        <p:blipFill rotWithShape="1">
          <a:blip r:embed="rId3">
            <a:alphaModFix/>
          </a:blip>
          <a:srcRect l="18142" t="24846" r="27700" b="33007"/>
          <a:stretch/>
        </p:blipFill>
        <p:spPr>
          <a:xfrm>
            <a:off x="855407" y="0"/>
            <a:ext cx="7728154" cy="5143500"/>
          </a:xfrm>
          <a:prstGeom prst="rect">
            <a:avLst/>
          </a:prstGeom>
          <a:noFill/>
          <a:ln>
            <a:noFill/>
          </a:ln>
        </p:spPr>
      </p:pic>
    </p:spTree>
    <p:extLst>
      <p:ext uri="{BB962C8B-B14F-4D97-AF65-F5344CB8AC3E}">
        <p14:creationId xmlns:p14="http://schemas.microsoft.com/office/powerpoint/2010/main" val="290252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7738-D157-4844-AF73-7CBA1F6F8D03}"/>
              </a:ext>
            </a:extLst>
          </p:cNvPr>
          <p:cNvSpPr>
            <a:spLocks noGrp="1"/>
          </p:cNvSpPr>
          <p:nvPr>
            <p:ph type="title"/>
          </p:nvPr>
        </p:nvSpPr>
        <p:spPr/>
        <p:txBody>
          <a:bodyPr>
            <a:normAutofit fontScale="90000"/>
          </a:bodyPr>
          <a:lstStyle/>
          <a:p>
            <a:r>
              <a:rPr lang="en-US" dirty="0"/>
              <a:t>Wisconsin ESDR: </a:t>
            </a:r>
          </a:p>
        </p:txBody>
      </p:sp>
      <p:sp>
        <p:nvSpPr>
          <p:cNvPr id="3" name="Text Placeholder 2">
            <a:extLst>
              <a:ext uri="{FF2B5EF4-FFF2-40B4-BE49-F238E27FC236}">
                <a16:creationId xmlns:a16="http://schemas.microsoft.com/office/drawing/2014/main" id="{1B6FAAD0-F2AB-A245-B2DA-04DC40C8C868}"/>
              </a:ext>
            </a:extLst>
          </p:cNvPr>
          <p:cNvSpPr>
            <a:spLocks noGrp="1"/>
          </p:cNvSpPr>
          <p:nvPr>
            <p:ph type="body" idx="1"/>
          </p:nvPr>
        </p:nvSpPr>
        <p:spPr>
          <a:xfrm>
            <a:off x="311700" y="1784555"/>
            <a:ext cx="8520600" cy="2784320"/>
          </a:xfrm>
        </p:spPr>
        <p:txBody>
          <a:bodyPr/>
          <a:lstStyle/>
          <a:p>
            <a:pPr marL="114300" indent="0">
              <a:buNone/>
            </a:pPr>
            <a:r>
              <a:rPr lang="en-US" b="1" dirty="0" err="1"/>
              <a:t>Prevalance</a:t>
            </a:r>
            <a:r>
              <a:rPr lang="en-US" b="1" dirty="0"/>
              <a:t> of Retinopathy (Type 1 DM)</a:t>
            </a:r>
          </a:p>
          <a:p>
            <a:r>
              <a:rPr lang="en-US" dirty="0"/>
              <a:t>3 Years: 8%</a:t>
            </a:r>
          </a:p>
          <a:p>
            <a:r>
              <a:rPr lang="en-US" dirty="0"/>
              <a:t>5 years: 25%</a:t>
            </a:r>
          </a:p>
          <a:p>
            <a:r>
              <a:rPr lang="en-US" dirty="0"/>
              <a:t>10 years: 60%</a:t>
            </a:r>
          </a:p>
          <a:p>
            <a:r>
              <a:rPr lang="en-US" dirty="0"/>
              <a:t>15 years: 80%</a:t>
            </a:r>
          </a:p>
          <a:p>
            <a:pPr lvl="1"/>
            <a:r>
              <a:rPr lang="en-US" dirty="0"/>
              <a:t>20% Proliferative Retinopathy</a:t>
            </a:r>
          </a:p>
          <a:p>
            <a:r>
              <a:rPr lang="en-US" dirty="0"/>
              <a:t>20 year Approach 100</a:t>
            </a:r>
          </a:p>
          <a:p>
            <a:pPr lvl="1"/>
            <a:r>
              <a:rPr lang="en-US" u="sng" dirty="0"/>
              <a:t>Screening recommended</a:t>
            </a:r>
            <a:r>
              <a:rPr lang="en-US" dirty="0"/>
              <a:t>: within 3-5 years of diagnosis, or at age 10</a:t>
            </a:r>
          </a:p>
          <a:p>
            <a:endParaRPr lang="en-US" dirty="0"/>
          </a:p>
          <a:p>
            <a:r>
              <a:rPr lang="en-US" dirty="0"/>
              <a:t>Type 2 Diabetics</a:t>
            </a:r>
          </a:p>
          <a:p>
            <a:pPr lvl="1"/>
            <a:r>
              <a:rPr lang="en-US" dirty="0"/>
              <a:t>21% have retinopathy at the time of DM diagnosis</a:t>
            </a:r>
          </a:p>
          <a:p>
            <a:pPr lvl="1"/>
            <a:r>
              <a:rPr lang="en-US" u="sng" dirty="0"/>
              <a:t>Screening recommended</a:t>
            </a:r>
            <a:r>
              <a:rPr lang="en-US" dirty="0"/>
              <a:t>: at diagnosis of diabetes</a:t>
            </a:r>
          </a:p>
        </p:txBody>
      </p:sp>
    </p:spTree>
    <p:extLst>
      <p:ext uri="{BB962C8B-B14F-4D97-AF65-F5344CB8AC3E}">
        <p14:creationId xmlns:p14="http://schemas.microsoft.com/office/powerpoint/2010/main" val="6565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Screening guideline of Diabetic Retinopathy</a:t>
            </a:r>
            <a:endParaRPr dirty="0"/>
          </a:p>
        </p:txBody>
      </p:sp>
      <p:sp>
        <p:nvSpPr>
          <p:cNvPr id="105" name="Google Shape;105;p21"/>
          <p:cNvSpPr txBox="1">
            <a:spLocks noGrp="1"/>
          </p:cNvSpPr>
          <p:nvPr>
            <p:ph type="body" idx="1"/>
          </p:nvPr>
        </p:nvSpPr>
        <p:spPr>
          <a:xfrm>
            <a:off x="1312606" y="1622324"/>
            <a:ext cx="7519694" cy="3062692"/>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b="1" dirty="0"/>
              <a:t>Non-proliferative diabetic retinopathy (asymptomatic)</a:t>
            </a:r>
            <a:endParaRPr b="1" dirty="0"/>
          </a:p>
          <a:p>
            <a:pPr marL="0" lvl="0" indent="0" algn="l" rtl="0">
              <a:spcBef>
                <a:spcPts val="1200"/>
              </a:spcBef>
              <a:spcAft>
                <a:spcPts val="0"/>
              </a:spcAft>
              <a:buNone/>
            </a:pPr>
            <a:r>
              <a:rPr lang="en" dirty="0"/>
              <a:t>	Mild: Annual exams</a:t>
            </a:r>
          </a:p>
          <a:p>
            <a:pPr marL="0" lvl="0" indent="0" algn="l" rtl="0">
              <a:spcBef>
                <a:spcPts val="1200"/>
              </a:spcBef>
              <a:spcAft>
                <a:spcPts val="0"/>
              </a:spcAft>
              <a:buNone/>
            </a:pPr>
            <a:r>
              <a:rPr lang="en" dirty="0"/>
              <a:t>	Moderate: q 6-9 months</a:t>
            </a:r>
          </a:p>
          <a:p>
            <a:pPr marL="0" lvl="0" indent="0" algn="l" rtl="0">
              <a:spcBef>
                <a:spcPts val="1200"/>
              </a:spcBef>
              <a:spcAft>
                <a:spcPts val="0"/>
              </a:spcAft>
              <a:buNone/>
            </a:pPr>
            <a:r>
              <a:rPr lang="en" dirty="0"/>
              <a:t>	Severe: q 3-4 months</a:t>
            </a:r>
          </a:p>
          <a:p>
            <a:pPr marL="0" lvl="0" indent="0" algn="l" rtl="0">
              <a:spcBef>
                <a:spcPts val="1200"/>
              </a:spcBef>
              <a:spcAft>
                <a:spcPts val="0"/>
              </a:spcAft>
              <a:buNone/>
            </a:pPr>
            <a:r>
              <a:rPr lang="en" b="1" dirty="0"/>
              <a:t>Proliferative diabetic retinopathy	</a:t>
            </a:r>
          </a:p>
          <a:p>
            <a:pPr marL="0" lvl="0" indent="0" algn="l" rtl="0">
              <a:spcBef>
                <a:spcPts val="1200"/>
              </a:spcBef>
              <a:spcAft>
                <a:spcPts val="0"/>
              </a:spcAft>
              <a:buNone/>
            </a:pPr>
            <a:r>
              <a:rPr lang="en" b="1" dirty="0"/>
              <a:t>	Treatment required</a:t>
            </a:r>
          </a:p>
          <a:p>
            <a:pPr marL="0" lvl="0" indent="0" algn="l" rtl="0">
              <a:spcBef>
                <a:spcPts val="1200"/>
              </a:spcBef>
              <a:spcAft>
                <a:spcPts val="0"/>
              </a:spcAft>
              <a:buNone/>
            </a:pPr>
            <a:r>
              <a:rPr lang="en" b="1" dirty="0"/>
              <a:t>	Follow up depends on treatment </a:t>
            </a:r>
          </a:p>
          <a:p>
            <a:pPr marL="0" lvl="0" indent="0" algn="l" rtl="0">
              <a:spcBef>
                <a:spcPts val="1200"/>
              </a:spcBef>
              <a:spcAft>
                <a:spcPts val="0"/>
              </a:spcAft>
              <a:buNone/>
            </a:pPr>
            <a:r>
              <a:rPr lang="en" b="1" dirty="0"/>
              <a:t>Diabetic Macular edema: every 4 weeks</a:t>
            </a:r>
          </a:p>
        </p:txBody>
      </p:sp>
      <p:sp>
        <p:nvSpPr>
          <p:cNvPr id="106" name="Google Shape;106;p21"/>
          <p:cNvSpPr/>
          <p:nvPr/>
        </p:nvSpPr>
        <p:spPr>
          <a:xfrm flipH="1">
            <a:off x="462997" y="1733070"/>
            <a:ext cx="657880" cy="28412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01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factors: for vision loss</a:t>
            </a:r>
            <a:endParaRPr/>
          </a:p>
        </p:txBody>
      </p:sp>
      <p:sp>
        <p:nvSpPr>
          <p:cNvPr id="99" name="Google Shape;99;p20"/>
          <p:cNvSpPr txBox="1">
            <a:spLocks noGrp="1"/>
          </p:cNvSpPr>
          <p:nvPr>
            <p:ph type="body" idx="1"/>
          </p:nvPr>
        </p:nvSpPr>
        <p:spPr>
          <a:xfrm>
            <a:off x="311700" y="1890445"/>
            <a:ext cx="8520600" cy="2678430"/>
          </a:xfrm>
          <a:prstGeom prst="rect">
            <a:avLst/>
          </a:prstGeom>
        </p:spPr>
        <p:txBody>
          <a:bodyPr spcFirstLastPara="1" wrap="square" lIns="91425" tIns="91425" rIns="91425" bIns="91425" numCol="2" anchor="t" anchorCtr="0">
            <a:normAutofit lnSpcReduction="10000"/>
          </a:bodyPr>
          <a:lstStyle/>
          <a:p>
            <a:pPr marL="285750" indent="-285750"/>
            <a:r>
              <a:rPr lang="en" dirty="0"/>
              <a:t>Duration</a:t>
            </a:r>
          </a:p>
          <a:p>
            <a:pPr marL="285750" indent="-285750">
              <a:spcBef>
                <a:spcPts val="1200"/>
              </a:spcBef>
            </a:pPr>
            <a:r>
              <a:rPr lang="en" dirty="0"/>
              <a:t>Hyperglycemia</a:t>
            </a:r>
            <a:endParaRPr dirty="0"/>
          </a:p>
          <a:p>
            <a:pPr marL="285750" indent="-285750">
              <a:spcBef>
                <a:spcPts val="1200"/>
              </a:spcBef>
              <a:spcAft>
                <a:spcPts val="1200"/>
              </a:spcAft>
            </a:pPr>
            <a:r>
              <a:rPr lang="en" dirty="0"/>
              <a:t>Hypertension</a:t>
            </a:r>
          </a:p>
          <a:p>
            <a:pPr marL="285750" indent="-285750">
              <a:spcBef>
                <a:spcPts val="1200"/>
              </a:spcBef>
              <a:spcAft>
                <a:spcPts val="1200"/>
              </a:spcAft>
            </a:pPr>
            <a:endParaRPr lang="en" dirty="0"/>
          </a:p>
          <a:p>
            <a:pPr marL="285750" indent="-285750">
              <a:spcBef>
                <a:spcPts val="1200"/>
              </a:spcBef>
              <a:spcAft>
                <a:spcPts val="1200"/>
              </a:spcAft>
            </a:pPr>
            <a:endParaRPr lang="en" dirty="0"/>
          </a:p>
          <a:p>
            <a:pPr marL="285750" indent="-285750">
              <a:spcBef>
                <a:spcPts val="1200"/>
              </a:spcBef>
              <a:spcAft>
                <a:spcPts val="1200"/>
              </a:spcAft>
            </a:pPr>
            <a:endParaRPr lang="en" dirty="0"/>
          </a:p>
          <a:p>
            <a:pPr marL="285750" indent="-285750">
              <a:spcBef>
                <a:spcPts val="1200"/>
              </a:spcBef>
              <a:spcAft>
                <a:spcPts val="1200"/>
              </a:spcAft>
            </a:pPr>
            <a:r>
              <a:rPr lang="en" b="1" dirty="0">
                <a:solidFill>
                  <a:srgbClr val="FF0000"/>
                </a:solidFill>
              </a:rPr>
              <a:t>Pregnancy!</a:t>
            </a:r>
          </a:p>
          <a:p>
            <a:pPr marL="742950" lvl="1" indent="-285750">
              <a:spcBef>
                <a:spcPts val="1200"/>
              </a:spcBef>
              <a:spcAft>
                <a:spcPts val="1200"/>
              </a:spcAft>
            </a:pPr>
            <a:r>
              <a:rPr lang="en-US" dirty="0"/>
              <a:t>I</a:t>
            </a:r>
            <a:r>
              <a:rPr lang="en" dirty="0" err="1"/>
              <a:t>ncreased</a:t>
            </a:r>
            <a:r>
              <a:rPr lang="en" dirty="0"/>
              <a:t> risk of  development or retinopathy OR rapid progression</a:t>
            </a:r>
          </a:p>
          <a:p>
            <a:pPr marL="742950" lvl="1" indent="-285750">
              <a:spcBef>
                <a:spcPts val="1200"/>
              </a:spcBef>
              <a:spcAft>
                <a:spcPts val="1200"/>
              </a:spcAft>
            </a:pPr>
            <a:r>
              <a:rPr lang="en" dirty="0"/>
              <a:t>Limited options for treatment</a:t>
            </a:r>
          </a:p>
          <a:p>
            <a:pPr marL="0" lvl="0" indent="0" algn="l" rtl="0">
              <a:spcBef>
                <a:spcPts val="1200"/>
              </a:spcBef>
              <a:spcAft>
                <a:spcPts val="1200"/>
              </a:spcAft>
              <a:buNone/>
            </a:pPr>
            <a:endParaRPr lang="en" dirty="0"/>
          </a:p>
          <a:p>
            <a:pPr marL="0" lvl="0" indent="0" algn="l" rtl="0">
              <a:spcBef>
                <a:spcPts val="1200"/>
              </a:spcBef>
              <a:spcAft>
                <a:spcPts val="12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US" dirty="0"/>
              <a:t>Landmark trials</a:t>
            </a:r>
            <a:endParaRPr dirty="0"/>
          </a:p>
        </p:txBody>
      </p:sp>
      <p:sp>
        <p:nvSpPr>
          <p:cNvPr id="118" name="Google Shape;118;p23"/>
          <p:cNvSpPr txBox="1">
            <a:spLocks noGrp="1"/>
          </p:cNvSpPr>
          <p:nvPr>
            <p:ph type="body" idx="1"/>
          </p:nvPr>
        </p:nvSpPr>
        <p:spPr>
          <a:xfrm>
            <a:off x="311700" y="1663584"/>
            <a:ext cx="8520600" cy="3038026"/>
          </a:xfrm>
          <a:prstGeom prst="rect">
            <a:avLst/>
          </a:prstGeom>
        </p:spPr>
        <p:txBody>
          <a:bodyPr spcFirstLastPara="1" wrap="square" lIns="91425" tIns="91425" rIns="91425" bIns="91425" numCol="2" anchor="t" anchorCtr="0">
            <a:normAutofit fontScale="92500" lnSpcReduction="20000"/>
          </a:bodyPr>
          <a:lstStyle/>
          <a:p>
            <a:pPr marL="285750" indent="-285750">
              <a:spcBef>
                <a:spcPts val="1200"/>
              </a:spcBef>
              <a:spcAft>
                <a:spcPts val="1200"/>
              </a:spcAft>
            </a:pPr>
            <a:r>
              <a:rPr lang="en-US" dirty="0"/>
              <a:t>Diabetes Control and Complications Trial (DCCT) – 1993</a:t>
            </a:r>
          </a:p>
          <a:p>
            <a:pPr marL="742950" lvl="1" indent="-285750">
              <a:spcBef>
                <a:spcPts val="1200"/>
              </a:spcBef>
              <a:spcAft>
                <a:spcPts val="1200"/>
              </a:spcAft>
            </a:pPr>
            <a:r>
              <a:rPr lang="en-US" b="1" dirty="0"/>
              <a:t>Type 1 diabetics</a:t>
            </a:r>
            <a:r>
              <a:rPr lang="en-US" dirty="0"/>
              <a:t>: randomized to tight glucose control ( infusion vs. 3+ injections) vs. Conventional control (2 injections)</a:t>
            </a:r>
          </a:p>
          <a:p>
            <a:pPr marL="742950" lvl="1" indent="-285750">
              <a:spcBef>
                <a:spcPts val="1200"/>
              </a:spcBef>
              <a:spcAft>
                <a:spcPts val="1200"/>
              </a:spcAft>
            </a:pPr>
            <a:r>
              <a:rPr lang="en-US" dirty="0"/>
              <a:t> showed that A1C ~ 7.0 reduced rates of complication (eye, kidney, neuropathy) by 60%</a:t>
            </a:r>
          </a:p>
          <a:p>
            <a:pPr marL="742950" lvl="1" indent="-285750">
              <a:spcBef>
                <a:spcPts val="1200"/>
              </a:spcBef>
              <a:spcAft>
                <a:spcPts val="1200"/>
              </a:spcAft>
            </a:pPr>
            <a:endParaRPr lang="en-US" dirty="0"/>
          </a:p>
          <a:p>
            <a:pPr marL="742950" lvl="1" indent="-285750">
              <a:spcBef>
                <a:spcPts val="1200"/>
              </a:spcBef>
              <a:spcAft>
                <a:spcPts val="1200"/>
              </a:spcAft>
            </a:pPr>
            <a:endParaRPr lang="en-US" dirty="0"/>
          </a:p>
          <a:p>
            <a:pPr marL="285750" indent="-285750">
              <a:spcBef>
                <a:spcPts val="1200"/>
              </a:spcBef>
              <a:spcAft>
                <a:spcPts val="1200"/>
              </a:spcAft>
            </a:pPr>
            <a:r>
              <a:rPr lang="en-US" dirty="0"/>
              <a:t>UK Prospective Diabetes Study</a:t>
            </a:r>
          </a:p>
          <a:p>
            <a:pPr marL="742950" lvl="1" indent="-285750">
              <a:spcBef>
                <a:spcPts val="1200"/>
              </a:spcBef>
              <a:spcAft>
                <a:spcPts val="1200"/>
              </a:spcAft>
            </a:pPr>
            <a:r>
              <a:rPr lang="en-US" b="1" dirty="0"/>
              <a:t>Type 2 diabetics</a:t>
            </a:r>
            <a:r>
              <a:rPr lang="en-US" dirty="0"/>
              <a:t>: Supports intensive glucose control (Goal &lt; 7) decreases complications</a:t>
            </a:r>
          </a:p>
          <a:p>
            <a:pPr marL="742950" lvl="1" indent="-285750">
              <a:spcBef>
                <a:spcPts val="1200"/>
              </a:spcBef>
              <a:spcAft>
                <a:spcPts val="1200"/>
              </a:spcAft>
            </a:pPr>
            <a:r>
              <a:rPr lang="en-US" dirty="0"/>
              <a:t> Hypertension control : tight control  (&lt;150/85) reduced risk of retinopathy by 34%</a:t>
            </a:r>
          </a:p>
          <a:p>
            <a:pPr marL="742950" lvl="1" indent="-285750">
              <a:spcBef>
                <a:spcPts val="1200"/>
              </a:spcBef>
              <a:spcAft>
                <a:spcPts val="1200"/>
              </a:spcAft>
            </a:pPr>
            <a:r>
              <a:rPr lang="en-US" dirty="0"/>
              <a:t>Each percentage point decrease in A1C: 35% reduction in microvascular complications</a:t>
            </a:r>
          </a:p>
          <a:p>
            <a:pPr marL="742950" lvl="1" indent="-285750">
              <a:spcBef>
                <a:spcPts val="1200"/>
              </a:spcBef>
              <a:spcAft>
                <a:spcPts val="1200"/>
              </a:spcAft>
            </a:pPr>
            <a:endParaRPr lang="en-US" dirty="0"/>
          </a:p>
          <a:p>
            <a:pPr marL="742950" lvl="1" indent="-285750">
              <a:spcBef>
                <a:spcPts val="1200"/>
              </a:spcBef>
              <a:spcAft>
                <a:spcPts val="1200"/>
              </a:spcAft>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Financial Disclosures</a:t>
            </a:r>
            <a:endParaRPr/>
          </a:p>
        </p:txBody>
      </p:sp>
      <p:sp>
        <p:nvSpPr>
          <p:cNvPr id="61" name="Google Shape;61;p14"/>
          <p:cNvSpPr txBox="1">
            <a:spLocks noGrp="1"/>
          </p:cNvSpPr>
          <p:nvPr>
            <p:ph type="body" idx="1"/>
          </p:nvPr>
        </p:nvSpPr>
        <p:spPr>
          <a:xfrm>
            <a:off x="311700" y="1900719"/>
            <a:ext cx="8520600" cy="2668156"/>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Consultant for Gyroscope Therapeutics (not ongoing), Not relevant for this subject matter</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DBCC4-DADD-0B42-A3A7-69BC8366AB5C}"/>
              </a:ext>
            </a:extLst>
          </p:cNvPr>
          <p:cNvSpPr>
            <a:spLocks noGrp="1"/>
          </p:cNvSpPr>
          <p:nvPr>
            <p:ph idx="1"/>
          </p:nvPr>
        </p:nvSpPr>
        <p:spPr>
          <a:xfrm>
            <a:off x="866216" y="1893632"/>
            <a:ext cx="7083315" cy="2973336"/>
          </a:xfrm>
        </p:spPr>
        <p:txBody>
          <a:bodyPr>
            <a:normAutofit/>
          </a:bodyPr>
          <a:lstStyle/>
          <a:p>
            <a:r>
              <a:rPr lang="en-US" dirty="0"/>
              <a:t>Diabetic Retinopathy Study (DRS). 1970</a:t>
            </a:r>
          </a:p>
          <a:p>
            <a:r>
              <a:rPr lang="en-US" dirty="0"/>
              <a:t>Patients with PDR or Severe NPDR: one eye was randomized to PRP, the other to observation</a:t>
            </a:r>
          </a:p>
          <a:p>
            <a:r>
              <a:rPr lang="en-US" dirty="0"/>
              <a:t>Photocoagulation reduces the risk of Severe vision loss (&lt;20/200) by MORE THAN 50%</a:t>
            </a:r>
          </a:p>
          <a:p>
            <a:r>
              <a:rPr lang="en-US" dirty="0"/>
              <a:t>Remains a pillar of treatment today</a:t>
            </a:r>
          </a:p>
          <a:p>
            <a:r>
              <a:rPr lang="en-US" dirty="0"/>
              <a:t>Ablative laser to peripheral retina decreases VEGF drive</a:t>
            </a:r>
          </a:p>
          <a:p>
            <a:pPr lvl="1"/>
            <a:r>
              <a:rPr lang="en-US" dirty="0"/>
              <a:t>Decreased visual field</a:t>
            </a:r>
          </a:p>
          <a:p>
            <a:pPr lvl="1"/>
            <a:r>
              <a:rPr lang="en-US" dirty="0"/>
              <a:t>WORSEN macular edema</a:t>
            </a:r>
          </a:p>
          <a:p>
            <a:pPr lvl="1"/>
            <a:r>
              <a:rPr lang="en-US" dirty="0"/>
              <a:t>Decreased night vision</a:t>
            </a:r>
          </a:p>
        </p:txBody>
      </p:sp>
      <p:sp>
        <p:nvSpPr>
          <p:cNvPr id="4" name="Title 1">
            <a:extLst>
              <a:ext uri="{FF2B5EF4-FFF2-40B4-BE49-F238E27FC236}">
                <a16:creationId xmlns:a16="http://schemas.microsoft.com/office/drawing/2014/main" id="{90C597AE-81D8-1443-B0B5-D908FB2DE796}"/>
              </a:ext>
            </a:extLst>
          </p:cNvPr>
          <p:cNvSpPr>
            <a:spLocks noGrp="1"/>
          </p:cNvSpPr>
          <p:nvPr>
            <p:ph type="title"/>
          </p:nvPr>
        </p:nvSpPr>
        <p:spPr/>
        <p:txBody>
          <a:bodyPr/>
          <a:lstStyle/>
          <a:p>
            <a:r>
              <a:rPr lang="en-US" dirty="0" err="1"/>
              <a:t>Panretinal</a:t>
            </a:r>
            <a:r>
              <a:rPr lang="en-US" dirty="0"/>
              <a:t> Photocoagulation (PRP)</a:t>
            </a:r>
          </a:p>
        </p:txBody>
      </p:sp>
    </p:spTree>
    <p:extLst>
      <p:ext uri="{BB962C8B-B14F-4D97-AF65-F5344CB8AC3E}">
        <p14:creationId xmlns:p14="http://schemas.microsoft.com/office/powerpoint/2010/main" val="236808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7;p33">
            <a:extLst>
              <a:ext uri="{FF2B5EF4-FFF2-40B4-BE49-F238E27FC236}">
                <a16:creationId xmlns:a16="http://schemas.microsoft.com/office/drawing/2014/main" id="{E7F30274-39C8-CD46-B37C-167D4242DADE}"/>
              </a:ext>
            </a:extLst>
          </p:cNvPr>
          <p:cNvPicPr preferRelativeResize="0"/>
          <p:nvPr/>
        </p:nvPicPr>
        <p:blipFill rotWithShape="1">
          <a:blip r:embed="rId3">
            <a:alphaModFix/>
          </a:blip>
          <a:srcRect l="19893" t="28101" r="12151" b="29749"/>
          <a:stretch/>
        </p:blipFill>
        <p:spPr>
          <a:xfrm>
            <a:off x="516194" y="0"/>
            <a:ext cx="8126361" cy="5143500"/>
          </a:xfrm>
          <a:prstGeom prst="rect">
            <a:avLst/>
          </a:prstGeom>
          <a:noFill/>
          <a:ln>
            <a:noFill/>
          </a:ln>
        </p:spPr>
      </p:pic>
    </p:spTree>
    <p:extLst>
      <p:ext uri="{BB962C8B-B14F-4D97-AF65-F5344CB8AC3E}">
        <p14:creationId xmlns:p14="http://schemas.microsoft.com/office/powerpoint/2010/main" val="126766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C329-F013-444F-A105-07B4D751F4C0}"/>
              </a:ext>
            </a:extLst>
          </p:cNvPr>
          <p:cNvSpPr>
            <a:spLocks noGrp="1"/>
          </p:cNvSpPr>
          <p:nvPr>
            <p:ph type="title"/>
          </p:nvPr>
        </p:nvSpPr>
        <p:spPr/>
        <p:txBody>
          <a:bodyPr/>
          <a:lstStyle/>
          <a:p>
            <a:r>
              <a:rPr lang="en-US" dirty="0"/>
              <a:t>VEGF</a:t>
            </a:r>
          </a:p>
        </p:txBody>
      </p:sp>
      <p:sp>
        <p:nvSpPr>
          <p:cNvPr id="3" name="Content Placeholder 2">
            <a:extLst>
              <a:ext uri="{FF2B5EF4-FFF2-40B4-BE49-F238E27FC236}">
                <a16:creationId xmlns:a16="http://schemas.microsoft.com/office/drawing/2014/main" id="{8AD43047-B140-B747-BB53-559780403A05}"/>
              </a:ext>
            </a:extLst>
          </p:cNvPr>
          <p:cNvSpPr>
            <a:spLocks noGrp="1"/>
          </p:cNvSpPr>
          <p:nvPr>
            <p:ph idx="1"/>
          </p:nvPr>
        </p:nvSpPr>
        <p:spPr/>
        <p:txBody>
          <a:bodyPr/>
          <a:lstStyle/>
          <a:p>
            <a:pPr marL="285750" indent="-285750">
              <a:buFont typeface="Arial" panose="020B0604020202020204" pitchFamily="34" charset="0"/>
              <a:buChar char="•"/>
            </a:pPr>
            <a:r>
              <a:rPr lang="en-US" dirty="0"/>
              <a:t>vascular endothelial growth factor</a:t>
            </a:r>
          </a:p>
          <a:p>
            <a:pPr marL="285750" indent="-285750">
              <a:buFont typeface="Arial" panose="020B0604020202020204" pitchFamily="34" charset="0"/>
              <a:buChar char="•"/>
            </a:pPr>
            <a:r>
              <a:rPr lang="en-US" dirty="0" err="1"/>
              <a:t>diffuseable</a:t>
            </a:r>
            <a:r>
              <a:rPr lang="en-US" dirty="0"/>
              <a:t> mitogen released by retinal pigment epithelium (RPE), Muller cells, and endothelial cells in response to hypoxic injury. </a:t>
            </a:r>
          </a:p>
          <a:p>
            <a:pPr marL="285750" indent="-285750">
              <a:buFont typeface="Arial" panose="020B0604020202020204" pitchFamily="34" charset="0"/>
              <a:buChar char="•"/>
            </a:pPr>
            <a:r>
              <a:rPr lang="en-US" dirty="0"/>
              <a:t>upregulating angiogenesis and leads to the development of new capillary networks, (neovascularization)</a:t>
            </a:r>
          </a:p>
          <a:p>
            <a:pPr marL="285750" indent="-285750">
              <a:buFont typeface="Arial" panose="020B0604020202020204" pitchFamily="34" charset="0"/>
              <a:buChar char="•"/>
            </a:pPr>
            <a:r>
              <a:rPr lang="en-US" dirty="0"/>
              <a:t>It also causes microvascular hyperpermeability, leading to macular edema.</a:t>
            </a:r>
          </a:p>
          <a:p>
            <a:endParaRPr lang="en-US" dirty="0"/>
          </a:p>
        </p:txBody>
      </p:sp>
    </p:spTree>
    <p:extLst>
      <p:ext uri="{BB962C8B-B14F-4D97-AF65-F5344CB8AC3E}">
        <p14:creationId xmlns:p14="http://schemas.microsoft.com/office/powerpoint/2010/main" val="3786506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5A7A-4C98-FA41-9E70-8254241AAD8E}"/>
              </a:ext>
            </a:extLst>
          </p:cNvPr>
          <p:cNvSpPr>
            <a:spLocks noGrp="1"/>
          </p:cNvSpPr>
          <p:nvPr>
            <p:ph type="title"/>
          </p:nvPr>
        </p:nvSpPr>
        <p:spPr>
          <a:xfrm>
            <a:off x="866215" y="924674"/>
            <a:ext cx="2493434" cy="1247026"/>
          </a:xfrm>
        </p:spPr>
        <p:txBody>
          <a:bodyPr/>
          <a:lstStyle/>
          <a:p>
            <a:r>
              <a:rPr lang="en-US" dirty="0"/>
              <a:t>The Anti VEGF Era</a:t>
            </a:r>
          </a:p>
        </p:txBody>
      </p:sp>
      <p:pic>
        <p:nvPicPr>
          <p:cNvPr id="6" name="Picture 5">
            <a:extLst>
              <a:ext uri="{FF2B5EF4-FFF2-40B4-BE49-F238E27FC236}">
                <a16:creationId xmlns:a16="http://schemas.microsoft.com/office/drawing/2014/main" id="{30D3109B-CB95-FC42-8439-5F298F9CF619}"/>
              </a:ext>
            </a:extLst>
          </p:cNvPr>
          <p:cNvPicPr>
            <a:picLocks noChangeAspect="1"/>
          </p:cNvPicPr>
          <p:nvPr/>
        </p:nvPicPr>
        <p:blipFill>
          <a:blip r:embed="rId2"/>
          <a:stretch>
            <a:fillRect/>
          </a:stretch>
        </p:blipFill>
        <p:spPr>
          <a:xfrm>
            <a:off x="3815756" y="529308"/>
            <a:ext cx="2692400" cy="1103997"/>
          </a:xfrm>
          <a:prstGeom prst="rect">
            <a:avLst/>
          </a:prstGeom>
        </p:spPr>
      </p:pic>
      <p:pic>
        <p:nvPicPr>
          <p:cNvPr id="8" name="Picture 7">
            <a:extLst>
              <a:ext uri="{FF2B5EF4-FFF2-40B4-BE49-F238E27FC236}">
                <a16:creationId xmlns:a16="http://schemas.microsoft.com/office/drawing/2014/main" id="{EFF0430D-B89A-DF4F-BAB3-4901BD1E6CFF}"/>
              </a:ext>
            </a:extLst>
          </p:cNvPr>
          <p:cNvPicPr>
            <a:picLocks noChangeAspect="1"/>
          </p:cNvPicPr>
          <p:nvPr/>
        </p:nvPicPr>
        <p:blipFill>
          <a:blip r:embed="rId3"/>
          <a:stretch>
            <a:fillRect/>
          </a:stretch>
        </p:blipFill>
        <p:spPr>
          <a:xfrm>
            <a:off x="6970493" y="3388360"/>
            <a:ext cx="1752600" cy="1130300"/>
          </a:xfrm>
          <a:prstGeom prst="rect">
            <a:avLst/>
          </a:prstGeom>
        </p:spPr>
      </p:pic>
      <p:pic>
        <p:nvPicPr>
          <p:cNvPr id="10" name="Picture 9">
            <a:extLst>
              <a:ext uri="{FF2B5EF4-FFF2-40B4-BE49-F238E27FC236}">
                <a16:creationId xmlns:a16="http://schemas.microsoft.com/office/drawing/2014/main" id="{1289B73E-D14F-194B-9ACD-1741FBA4146B}"/>
              </a:ext>
            </a:extLst>
          </p:cNvPr>
          <p:cNvPicPr>
            <a:picLocks noChangeAspect="1"/>
          </p:cNvPicPr>
          <p:nvPr/>
        </p:nvPicPr>
        <p:blipFill>
          <a:blip r:embed="rId4"/>
          <a:stretch>
            <a:fillRect/>
          </a:stretch>
        </p:blipFill>
        <p:spPr>
          <a:xfrm>
            <a:off x="4158656" y="3591560"/>
            <a:ext cx="2349500" cy="927100"/>
          </a:xfrm>
          <a:prstGeom prst="rect">
            <a:avLst/>
          </a:prstGeom>
        </p:spPr>
      </p:pic>
      <p:pic>
        <p:nvPicPr>
          <p:cNvPr id="12" name="Picture 11">
            <a:extLst>
              <a:ext uri="{FF2B5EF4-FFF2-40B4-BE49-F238E27FC236}">
                <a16:creationId xmlns:a16="http://schemas.microsoft.com/office/drawing/2014/main" id="{5F19F69B-0889-FC4F-B4D0-98B5885BFE6B}"/>
              </a:ext>
            </a:extLst>
          </p:cNvPr>
          <p:cNvPicPr>
            <a:picLocks noChangeAspect="1"/>
          </p:cNvPicPr>
          <p:nvPr/>
        </p:nvPicPr>
        <p:blipFill>
          <a:blip r:embed="rId5"/>
          <a:stretch>
            <a:fillRect/>
          </a:stretch>
        </p:blipFill>
        <p:spPr>
          <a:xfrm>
            <a:off x="4000357" y="1965223"/>
            <a:ext cx="2616200" cy="1079500"/>
          </a:xfrm>
          <a:prstGeom prst="rect">
            <a:avLst/>
          </a:prstGeom>
        </p:spPr>
      </p:pic>
      <p:sp>
        <p:nvSpPr>
          <p:cNvPr id="13" name="TextBox 12">
            <a:extLst>
              <a:ext uri="{FF2B5EF4-FFF2-40B4-BE49-F238E27FC236}">
                <a16:creationId xmlns:a16="http://schemas.microsoft.com/office/drawing/2014/main" id="{F9B743A7-0CC3-8248-AC4C-747CF9127763}"/>
              </a:ext>
            </a:extLst>
          </p:cNvPr>
          <p:cNvSpPr txBox="1"/>
          <p:nvPr/>
        </p:nvSpPr>
        <p:spPr>
          <a:xfrm>
            <a:off x="6616557" y="986319"/>
            <a:ext cx="1043876" cy="230832"/>
          </a:xfrm>
          <a:prstGeom prst="rect">
            <a:avLst/>
          </a:prstGeom>
          <a:noFill/>
        </p:spPr>
        <p:txBody>
          <a:bodyPr wrap="none" rtlCol="0">
            <a:spAutoFit/>
          </a:bodyPr>
          <a:lstStyle/>
          <a:p>
            <a:r>
              <a:rPr lang="en-US" sz="900" dirty="0"/>
              <a:t>*Avastin off label</a:t>
            </a:r>
          </a:p>
        </p:txBody>
      </p:sp>
    </p:spTree>
    <p:extLst>
      <p:ext uri="{BB962C8B-B14F-4D97-AF65-F5344CB8AC3E}">
        <p14:creationId xmlns:p14="http://schemas.microsoft.com/office/powerpoint/2010/main" val="420306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9AAA-ED40-6249-BC13-B1AD3B755B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B9A0880-3962-A84F-8410-3BBD1D02F346}"/>
              </a:ext>
            </a:extLst>
          </p:cNvPr>
          <p:cNvSpPr>
            <a:spLocks noGrp="1"/>
          </p:cNvSpPr>
          <p:nvPr>
            <p:ph idx="1"/>
          </p:nvPr>
        </p:nvSpPr>
        <p:spPr/>
        <p:txBody>
          <a:bodyPr/>
          <a:lstStyle/>
          <a:p>
            <a:r>
              <a:rPr lang="en-US" dirty="0"/>
              <a:t>Off Label (1.25 mg in 0.05mL)</a:t>
            </a:r>
          </a:p>
          <a:p>
            <a:r>
              <a:rPr lang="en-US" dirty="0"/>
              <a:t>Recombinant humanized monoclonal IgG1 molecule- Full antibody</a:t>
            </a:r>
          </a:p>
          <a:p>
            <a:pPr lvl="1"/>
            <a:r>
              <a:rPr lang="en-US" dirty="0"/>
              <a:t>Binds VEGF- A</a:t>
            </a:r>
          </a:p>
          <a:p>
            <a:r>
              <a:rPr lang="en-US" dirty="0"/>
              <a:t>First used in 2005</a:t>
            </a:r>
          </a:p>
          <a:p>
            <a:endParaRPr lang="en-US" dirty="0"/>
          </a:p>
        </p:txBody>
      </p:sp>
      <p:pic>
        <p:nvPicPr>
          <p:cNvPr id="5" name="Picture 4">
            <a:extLst>
              <a:ext uri="{FF2B5EF4-FFF2-40B4-BE49-F238E27FC236}">
                <a16:creationId xmlns:a16="http://schemas.microsoft.com/office/drawing/2014/main" id="{D9D16A41-751F-1B43-BF52-98CDAAFE9B96}"/>
              </a:ext>
            </a:extLst>
          </p:cNvPr>
          <p:cNvPicPr>
            <a:picLocks noChangeAspect="1"/>
          </p:cNvPicPr>
          <p:nvPr/>
        </p:nvPicPr>
        <p:blipFill>
          <a:blip r:embed="rId2"/>
          <a:stretch>
            <a:fillRect/>
          </a:stretch>
        </p:blipFill>
        <p:spPr>
          <a:xfrm>
            <a:off x="651315" y="1019626"/>
            <a:ext cx="2692400" cy="1103997"/>
          </a:xfrm>
          <a:prstGeom prst="rect">
            <a:avLst/>
          </a:prstGeom>
        </p:spPr>
      </p:pic>
      <p:sp>
        <p:nvSpPr>
          <p:cNvPr id="6" name="TextBox 5">
            <a:extLst>
              <a:ext uri="{FF2B5EF4-FFF2-40B4-BE49-F238E27FC236}">
                <a16:creationId xmlns:a16="http://schemas.microsoft.com/office/drawing/2014/main" id="{C213A007-CBC9-AC42-81B1-313E085DC5CE}"/>
              </a:ext>
            </a:extLst>
          </p:cNvPr>
          <p:cNvSpPr txBox="1"/>
          <p:nvPr/>
        </p:nvSpPr>
        <p:spPr>
          <a:xfrm>
            <a:off x="384897" y="4835723"/>
            <a:ext cx="3047629" cy="215444"/>
          </a:xfrm>
          <a:prstGeom prst="rect">
            <a:avLst/>
          </a:prstGeom>
          <a:noFill/>
        </p:spPr>
        <p:txBody>
          <a:bodyPr wrap="none" rtlCol="0">
            <a:spAutoFit/>
          </a:bodyPr>
          <a:lstStyle/>
          <a:p>
            <a:r>
              <a:rPr lang="en-US" sz="800" dirty="0"/>
              <a:t>Bevacizumab (Avastin, Genentech, South San Francisco, CA) </a:t>
            </a:r>
          </a:p>
        </p:txBody>
      </p:sp>
    </p:spTree>
    <p:extLst>
      <p:ext uri="{BB962C8B-B14F-4D97-AF65-F5344CB8AC3E}">
        <p14:creationId xmlns:p14="http://schemas.microsoft.com/office/powerpoint/2010/main" val="3991086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DE2E-145D-3144-8538-4A20BC1898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80C42C-97C4-0749-A6BE-C1F3D7E476F3}"/>
              </a:ext>
            </a:extLst>
          </p:cNvPr>
          <p:cNvSpPr>
            <a:spLocks noGrp="1"/>
          </p:cNvSpPr>
          <p:nvPr>
            <p:ph idx="1"/>
          </p:nvPr>
        </p:nvSpPr>
        <p:spPr/>
        <p:txBody>
          <a:bodyPr/>
          <a:lstStyle/>
          <a:p>
            <a:r>
              <a:rPr lang="en-US" dirty="0"/>
              <a:t>Antibody fragment</a:t>
            </a:r>
          </a:p>
          <a:p>
            <a:r>
              <a:rPr lang="en-US" dirty="0"/>
              <a:t>Binds VEGF-A</a:t>
            </a:r>
          </a:p>
        </p:txBody>
      </p:sp>
      <p:pic>
        <p:nvPicPr>
          <p:cNvPr id="5" name="Picture 4">
            <a:extLst>
              <a:ext uri="{FF2B5EF4-FFF2-40B4-BE49-F238E27FC236}">
                <a16:creationId xmlns:a16="http://schemas.microsoft.com/office/drawing/2014/main" id="{1469EAD1-5C25-BB4F-9120-C145DD4DE704}"/>
              </a:ext>
            </a:extLst>
          </p:cNvPr>
          <p:cNvPicPr>
            <a:picLocks noChangeAspect="1"/>
          </p:cNvPicPr>
          <p:nvPr/>
        </p:nvPicPr>
        <p:blipFill>
          <a:blip r:embed="rId2"/>
          <a:stretch>
            <a:fillRect/>
          </a:stretch>
        </p:blipFill>
        <p:spPr>
          <a:xfrm>
            <a:off x="738899" y="1108075"/>
            <a:ext cx="2349500" cy="927100"/>
          </a:xfrm>
          <a:prstGeom prst="rect">
            <a:avLst/>
          </a:prstGeom>
        </p:spPr>
      </p:pic>
      <p:sp>
        <p:nvSpPr>
          <p:cNvPr id="7" name="TextBox 6">
            <a:extLst>
              <a:ext uri="{FF2B5EF4-FFF2-40B4-BE49-F238E27FC236}">
                <a16:creationId xmlns:a16="http://schemas.microsoft.com/office/drawing/2014/main" id="{BD365F77-F21B-8A43-B4BB-67A00B82C21E}"/>
              </a:ext>
            </a:extLst>
          </p:cNvPr>
          <p:cNvSpPr txBox="1"/>
          <p:nvPr/>
        </p:nvSpPr>
        <p:spPr>
          <a:xfrm>
            <a:off x="384897" y="4835723"/>
            <a:ext cx="1957587" cy="215444"/>
          </a:xfrm>
          <a:prstGeom prst="rect">
            <a:avLst/>
          </a:prstGeom>
          <a:noFill/>
        </p:spPr>
        <p:txBody>
          <a:bodyPr wrap="none" rtlCol="0">
            <a:spAutoFit/>
          </a:bodyPr>
          <a:lstStyle/>
          <a:p>
            <a:r>
              <a:rPr lang="en-US" sz="800" dirty="0"/>
              <a:t>( Genentech, Inc. San Francisco, CA), </a:t>
            </a:r>
          </a:p>
        </p:txBody>
      </p:sp>
    </p:spTree>
    <p:extLst>
      <p:ext uri="{BB962C8B-B14F-4D97-AF65-F5344CB8AC3E}">
        <p14:creationId xmlns:p14="http://schemas.microsoft.com/office/powerpoint/2010/main" val="404742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BAE55-A7A4-F04E-92E7-B75A50E3D204}"/>
              </a:ext>
            </a:extLst>
          </p:cNvPr>
          <p:cNvSpPr>
            <a:spLocks noGrp="1"/>
          </p:cNvSpPr>
          <p:nvPr>
            <p:ph idx="1"/>
          </p:nvPr>
        </p:nvSpPr>
        <p:spPr/>
        <p:txBody>
          <a:bodyPr/>
          <a:lstStyle/>
          <a:p>
            <a:r>
              <a:rPr lang="en-US" dirty="0"/>
              <a:t>Recombinant fusion protein, Human VEGF receptor 1 and 2, fused with Fc portion of IgG1</a:t>
            </a:r>
          </a:p>
          <a:p>
            <a:r>
              <a:rPr lang="en-US" dirty="0"/>
              <a:t>Binds VEGF A, VEGF B, PIGF</a:t>
            </a:r>
          </a:p>
          <a:p>
            <a:r>
              <a:rPr lang="en-US" dirty="0"/>
              <a:t>Superior results for DME</a:t>
            </a:r>
          </a:p>
        </p:txBody>
      </p:sp>
      <p:pic>
        <p:nvPicPr>
          <p:cNvPr id="5" name="Picture 4">
            <a:extLst>
              <a:ext uri="{FF2B5EF4-FFF2-40B4-BE49-F238E27FC236}">
                <a16:creationId xmlns:a16="http://schemas.microsoft.com/office/drawing/2014/main" id="{69779573-9583-2544-A057-4966FC271286}"/>
              </a:ext>
            </a:extLst>
          </p:cNvPr>
          <p:cNvPicPr>
            <a:picLocks noChangeAspect="1"/>
          </p:cNvPicPr>
          <p:nvPr/>
        </p:nvPicPr>
        <p:blipFill>
          <a:blip r:embed="rId2"/>
          <a:stretch>
            <a:fillRect/>
          </a:stretch>
        </p:blipFill>
        <p:spPr>
          <a:xfrm>
            <a:off x="605549" y="1092200"/>
            <a:ext cx="2616200" cy="1079500"/>
          </a:xfrm>
          <a:prstGeom prst="rect">
            <a:avLst/>
          </a:prstGeom>
        </p:spPr>
      </p:pic>
      <p:sp>
        <p:nvSpPr>
          <p:cNvPr id="7" name="TextBox 6">
            <a:extLst>
              <a:ext uri="{FF2B5EF4-FFF2-40B4-BE49-F238E27FC236}">
                <a16:creationId xmlns:a16="http://schemas.microsoft.com/office/drawing/2014/main" id="{EBE158F2-4785-7145-9F8D-83E3C0BCE698}"/>
              </a:ext>
            </a:extLst>
          </p:cNvPr>
          <p:cNvSpPr txBox="1"/>
          <p:nvPr/>
        </p:nvSpPr>
        <p:spPr>
          <a:xfrm>
            <a:off x="414393" y="4835723"/>
            <a:ext cx="1794081" cy="215444"/>
          </a:xfrm>
          <a:prstGeom prst="rect">
            <a:avLst/>
          </a:prstGeom>
          <a:noFill/>
        </p:spPr>
        <p:txBody>
          <a:bodyPr wrap="none" rtlCol="0">
            <a:spAutoFit/>
          </a:bodyPr>
          <a:lstStyle/>
          <a:p>
            <a:r>
              <a:rPr lang="en-US" sz="800" dirty="0"/>
              <a:t>(</a:t>
            </a:r>
            <a:r>
              <a:rPr lang="en-US" sz="800" dirty="0" err="1"/>
              <a:t>Eylea</a:t>
            </a:r>
            <a:r>
              <a:rPr lang="en-US" sz="800" dirty="0"/>
              <a:t>, </a:t>
            </a:r>
            <a:r>
              <a:rPr lang="en-US" sz="800" dirty="0" err="1"/>
              <a:t>Regeneron,Tarrytown</a:t>
            </a:r>
            <a:r>
              <a:rPr lang="en-US" sz="800" dirty="0"/>
              <a:t>, NY) </a:t>
            </a:r>
          </a:p>
        </p:txBody>
      </p:sp>
    </p:spTree>
    <p:extLst>
      <p:ext uri="{BB962C8B-B14F-4D97-AF65-F5344CB8AC3E}">
        <p14:creationId xmlns:p14="http://schemas.microsoft.com/office/powerpoint/2010/main" val="228182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2AA60-E9C0-F741-B6D6-2240DDCF76BE}"/>
              </a:ext>
            </a:extLst>
          </p:cNvPr>
          <p:cNvSpPr>
            <a:spLocks noGrp="1"/>
          </p:cNvSpPr>
          <p:nvPr>
            <p:ph idx="1"/>
          </p:nvPr>
        </p:nvSpPr>
        <p:spPr>
          <a:xfrm>
            <a:off x="4335859" y="1501468"/>
            <a:ext cx="3892549" cy="3429000"/>
          </a:xfrm>
        </p:spPr>
        <p:txBody>
          <a:bodyPr/>
          <a:lstStyle/>
          <a:p>
            <a:r>
              <a:rPr lang="en-US" dirty="0"/>
              <a:t>Bispecific antibody against VEGF-A and Angiopoeitin-2 (Ang-2)</a:t>
            </a:r>
          </a:p>
          <a:p>
            <a:pPr lvl="1"/>
            <a:r>
              <a:rPr lang="en-US" dirty="0"/>
              <a:t>Ang 2 causes microvascular inflammation/instability</a:t>
            </a:r>
          </a:p>
        </p:txBody>
      </p:sp>
      <p:pic>
        <p:nvPicPr>
          <p:cNvPr id="5" name="Picture 4">
            <a:extLst>
              <a:ext uri="{FF2B5EF4-FFF2-40B4-BE49-F238E27FC236}">
                <a16:creationId xmlns:a16="http://schemas.microsoft.com/office/drawing/2014/main" id="{F6E95E39-D317-0E4E-BE5A-C3B43B0E9E39}"/>
              </a:ext>
            </a:extLst>
          </p:cNvPr>
          <p:cNvPicPr>
            <a:picLocks noChangeAspect="1"/>
          </p:cNvPicPr>
          <p:nvPr/>
        </p:nvPicPr>
        <p:blipFill>
          <a:blip r:embed="rId2"/>
          <a:stretch>
            <a:fillRect/>
          </a:stretch>
        </p:blipFill>
        <p:spPr>
          <a:xfrm>
            <a:off x="1019572" y="1006475"/>
            <a:ext cx="1752600" cy="1130300"/>
          </a:xfrm>
          <a:prstGeom prst="rect">
            <a:avLst/>
          </a:prstGeom>
        </p:spPr>
      </p:pic>
      <p:pic>
        <p:nvPicPr>
          <p:cNvPr id="7" name="Picture 6">
            <a:extLst>
              <a:ext uri="{FF2B5EF4-FFF2-40B4-BE49-F238E27FC236}">
                <a16:creationId xmlns:a16="http://schemas.microsoft.com/office/drawing/2014/main" id="{1105E327-449A-2B41-AA1D-30AA44F9D721}"/>
              </a:ext>
            </a:extLst>
          </p:cNvPr>
          <p:cNvPicPr>
            <a:picLocks noChangeAspect="1"/>
          </p:cNvPicPr>
          <p:nvPr/>
        </p:nvPicPr>
        <p:blipFill>
          <a:blip r:embed="rId3"/>
          <a:stretch>
            <a:fillRect/>
          </a:stretch>
        </p:blipFill>
        <p:spPr>
          <a:xfrm>
            <a:off x="4019412" y="652213"/>
            <a:ext cx="4208996" cy="1838824"/>
          </a:xfrm>
          <a:prstGeom prst="rect">
            <a:avLst/>
          </a:prstGeom>
        </p:spPr>
      </p:pic>
      <p:sp>
        <p:nvSpPr>
          <p:cNvPr id="10" name="TextBox 9">
            <a:extLst>
              <a:ext uri="{FF2B5EF4-FFF2-40B4-BE49-F238E27FC236}">
                <a16:creationId xmlns:a16="http://schemas.microsoft.com/office/drawing/2014/main" id="{02752A8A-ED92-C64F-9B6E-B1844264ECB1}"/>
              </a:ext>
            </a:extLst>
          </p:cNvPr>
          <p:cNvSpPr txBox="1"/>
          <p:nvPr/>
        </p:nvSpPr>
        <p:spPr>
          <a:xfrm>
            <a:off x="384897" y="4835723"/>
            <a:ext cx="1957587" cy="215444"/>
          </a:xfrm>
          <a:prstGeom prst="rect">
            <a:avLst/>
          </a:prstGeom>
          <a:noFill/>
        </p:spPr>
        <p:txBody>
          <a:bodyPr wrap="none" rtlCol="0">
            <a:spAutoFit/>
          </a:bodyPr>
          <a:lstStyle/>
          <a:p>
            <a:r>
              <a:rPr lang="en-US" sz="800" dirty="0"/>
              <a:t>(Genentech, Inc. San Francisco, CA), </a:t>
            </a:r>
          </a:p>
        </p:txBody>
      </p:sp>
    </p:spTree>
    <p:extLst>
      <p:ext uri="{BB962C8B-B14F-4D97-AF65-F5344CB8AC3E}">
        <p14:creationId xmlns:p14="http://schemas.microsoft.com/office/powerpoint/2010/main" val="51224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Procedure and Safety of Intravitreal injections</a:t>
            </a:r>
            <a:endParaRPr dirty="0"/>
          </a:p>
        </p:txBody>
      </p:sp>
      <p:sp>
        <p:nvSpPr>
          <p:cNvPr id="139" name="Google Shape;139;p27"/>
          <p:cNvSpPr txBox="1">
            <a:spLocks noGrp="1"/>
          </p:cNvSpPr>
          <p:nvPr>
            <p:ph type="body" idx="1"/>
          </p:nvPr>
        </p:nvSpPr>
        <p:spPr>
          <a:xfrm>
            <a:off x="311700" y="1681315"/>
            <a:ext cx="8520600" cy="2887559"/>
          </a:xfrm>
          <a:prstGeom prst="rect">
            <a:avLst/>
          </a:prstGeom>
        </p:spPr>
        <p:txBody>
          <a:bodyPr spcFirstLastPara="1" wrap="square" lIns="91425" tIns="91425" rIns="91425" bIns="91425" anchor="t" anchorCtr="0">
            <a:normAutofit/>
          </a:bodyPr>
          <a:lstStyle/>
          <a:p>
            <a:pPr marL="285750" indent="-285750"/>
            <a:r>
              <a:rPr lang="en-US" dirty="0"/>
              <a:t>Most commonly performed ophthalmic procedure</a:t>
            </a:r>
          </a:p>
          <a:p>
            <a:pPr marL="285750" indent="-285750"/>
            <a:r>
              <a:rPr lang="en-US" dirty="0"/>
              <a:t>2.4 million performed annually and growing</a:t>
            </a:r>
          </a:p>
          <a:p>
            <a:pPr marL="742950" lvl="1" indent="-285750"/>
            <a:r>
              <a:rPr lang="en-US" dirty="0"/>
              <a:t>Expanding indications, new agents</a:t>
            </a:r>
          </a:p>
          <a:p>
            <a:pPr marL="742950" lvl="1" indent="-285750"/>
            <a:endParaRPr lang="en-US" dirty="0"/>
          </a:p>
          <a:p>
            <a:pPr marL="285750" indent="-285750"/>
            <a:r>
              <a:rPr lang="en-US" dirty="0"/>
              <a:t>Procedure</a:t>
            </a:r>
          </a:p>
          <a:p>
            <a:pPr marL="742950" lvl="1" indent="-285750"/>
            <a:endParaRPr lang="en-US" dirty="0"/>
          </a:p>
          <a:p>
            <a:pPr marL="285750" indent="-285750"/>
            <a:r>
              <a:rPr lang="en-US" dirty="0"/>
              <a:t>Safety:</a:t>
            </a:r>
          </a:p>
          <a:p>
            <a:pPr marL="285750" indent="-285750"/>
            <a:r>
              <a:rPr lang="en-US" b="1" dirty="0"/>
              <a:t>Infection</a:t>
            </a:r>
            <a:r>
              <a:rPr lang="en-US" dirty="0"/>
              <a:t> risk  0.019%- 0.07% ( less than 1:1000)</a:t>
            </a:r>
          </a:p>
          <a:p>
            <a:pPr marL="285750" indent="-285750"/>
            <a:r>
              <a:rPr lang="en-US" b="1" dirty="0"/>
              <a:t>Retinal detachment </a:t>
            </a:r>
            <a:r>
              <a:rPr lang="en-US" dirty="0"/>
              <a:t>&lt; 1:7000</a:t>
            </a:r>
          </a:p>
          <a:p>
            <a:pPr marL="285750" indent="-285750"/>
            <a:r>
              <a:rPr lang="en-US" b="1" dirty="0"/>
              <a:t>Intraocular inflammation </a:t>
            </a:r>
            <a:r>
              <a:rPr lang="en-US" dirty="0"/>
              <a:t>(rare)</a:t>
            </a:r>
          </a:p>
          <a:p>
            <a:pPr marL="457200" lvl="1" indent="0">
              <a:buNone/>
            </a:pPr>
            <a:endParaRPr lang="en-US" dirty="0"/>
          </a:p>
        </p:txBody>
      </p:sp>
      <p:pic>
        <p:nvPicPr>
          <p:cNvPr id="3" name="Picture 2">
            <a:extLst>
              <a:ext uri="{FF2B5EF4-FFF2-40B4-BE49-F238E27FC236}">
                <a16:creationId xmlns:a16="http://schemas.microsoft.com/office/drawing/2014/main" id="{C914C0B3-BC0E-DC43-97E3-FD0451E88F0A}"/>
              </a:ext>
            </a:extLst>
          </p:cNvPr>
          <p:cNvPicPr>
            <a:picLocks noChangeAspect="1"/>
          </p:cNvPicPr>
          <p:nvPr/>
        </p:nvPicPr>
        <p:blipFill>
          <a:blip r:embed="rId3"/>
          <a:stretch>
            <a:fillRect/>
          </a:stretch>
        </p:blipFill>
        <p:spPr>
          <a:xfrm>
            <a:off x="5117691" y="1017725"/>
            <a:ext cx="3847345" cy="3943529"/>
          </a:xfrm>
          <a:prstGeom prst="rect">
            <a:avLst/>
          </a:prstGeom>
        </p:spPr>
      </p:pic>
      <p:sp>
        <p:nvSpPr>
          <p:cNvPr id="5" name="TextBox 4">
            <a:extLst>
              <a:ext uri="{FF2B5EF4-FFF2-40B4-BE49-F238E27FC236}">
                <a16:creationId xmlns:a16="http://schemas.microsoft.com/office/drawing/2014/main" id="{13740E3D-026E-104B-B576-E752613E3941}"/>
              </a:ext>
            </a:extLst>
          </p:cNvPr>
          <p:cNvSpPr txBox="1"/>
          <p:nvPr/>
        </p:nvSpPr>
        <p:spPr>
          <a:xfrm>
            <a:off x="4572000" y="4906730"/>
            <a:ext cx="4532010" cy="215444"/>
          </a:xfrm>
          <a:prstGeom prst="rect">
            <a:avLst/>
          </a:prstGeom>
          <a:noFill/>
        </p:spPr>
        <p:txBody>
          <a:bodyPr wrap="none" rtlCol="0">
            <a:spAutoFit/>
          </a:bodyPr>
          <a:lstStyle/>
          <a:p>
            <a:r>
              <a:rPr lang="en-US" sz="800" dirty="0"/>
              <a:t>“intravitreal Injections” https://precisioneyeclinic.com.au/intravitreal-injections/ Access July 2023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BC36-BBA8-CE4F-962B-F139BA908AF9}"/>
              </a:ext>
            </a:extLst>
          </p:cNvPr>
          <p:cNvSpPr>
            <a:spLocks noGrp="1"/>
          </p:cNvSpPr>
          <p:nvPr>
            <p:ph type="title"/>
          </p:nvPr>
        </p:nvSpPr>
        <p:spPr/>
        <p:txBody>
          <a:bodyPr/>
          <a:lstStyle/>
          <a:p>
            <a:r>
              <a:rPr lang="en-US" dirty="0"/>
              <a:t>Downsides to Intravitreal injections</a:t>
            </a:r>
          </a:p>
        </p:txBody>
      </p:sp>
      <p:sp>
        <p:nvSpPr>
          <p:cNvPr id="3" name="Content Placeholder 2">
            <a:extLst>
              <a:ext uri="{FF2B5EF4-FFF2-40B4-BE49-F238E27FC236}">
                <a16:creationId xmlns:a16="http://schemas.microsoft.com/office/drawing/2014/main" id="{E5914F1E-0E09-B640-85AB-B4FEA0F21E55}"/>
              </a:ext>
            </a:extLst>
          </p:cNvPr>
          <p:cNvSpPr>
            <a:spLocks noGrp="1"/>
          </p:cNvSpPr>
          <p:nvPr>
            <p:ph idx="1"/>
          </p:nvPr>
        </p:nvSpPr>
        <p:spPr/>
        <p:txBody>
          <a:bodyPr/>
          <a:lstStyle/>
          <a:p>
            <a:r>
              <a:rPr lang="en-US" dirty="0"/>
              <a:t>Psychological burden</a:t>
            </a:r>
          </a:p>
          <a:p>
            <a:r>
              <a:rPr lang="en-US" dirty="0"/>
              <a:t>Treatment burden</a:t>
            </a:r>
          </a:p>
          <a:p>
            <a:pPr lvl="1"/>
            <a:r>
              <a:rPr lang="en-US" dirty="0"/>
              <a:t>Q4 weeks for DME, years of treatment</a:t>
            </a:r>
          </a:p>
          <a:p>
            <a:pPr lvl="1"/>
            <a:r>
              <a:rPr lang="en-US" dirty="0"/>
              <a:t>Patient and families</a:t>
            </a:r>
          </a:p>
          <a:p>
            <a:pPr lvl="1"/>
            <a:endParaRPr lang="en-US" dirty="0"/>
          </a:p>
          <a:p>
            <a:r>
              <a:rPr lang="en-US" dirty="0"/>
              <a:t>Half life</a:t>
            </a:r>
          </a:p>
          <a:p>
            <a:pPr lvl="1"/>
            <a:r>
              <a:rPr lang="en-US" dirty="0"/>
              <a:t>Lack of durability</a:t>
            </a:r>
          </a:p>
          <a:p>
            <a:pPr lvl="1"/>
            <a:r>
              <a:rPr lang="en-US" dirty="0"/>
              <a:t>Q4-Q12 weeks</a:t>
            </a:r>
          </a:p>
        </p:txBody>
      </p:sp>
    </p:spTree>
    <p:extLst>
      <p:ext uri="{BB962C8B-B14F-4D97-AF65-F5344CB8AC3E}">
        <p14:creationId xmlns:p14="http://schemas.microsoft.com/office/powerpoint/2010/main" val="144276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Objectives</a:t>
            </a:r>
            <a:endParaRPr/>
          </a:p>
        </p:txBody>
      </p:sp>
      <p:sp>
        <p:nvSpPr>
          <p:cNvPr id="67" name="Google Shape;67;p15"/>
          <p:cNvSpPr txBox="1">
            <a:spLocks noGrp="1"/>
          </p:cNvSpPr>
          <p:nvPr>
            <p:ph type="body" idx="1"/>
          </p:nvPr>
        </p:nvSpPr>
        <p:spPr>
          <a:xfrm>
            <a:off x="421240" y="1993187"/>
            <a:ext cx="8411060" cy="2575688"/>
          </a:xfrm>
          <a:prstGeom prst="rect">
            <a:avLst/>
          </a:prstGeom>
        </p:spPr>
        <p:txBody>
          <a:bodyPr spcFirstLastPara="1" wrap="square" lIns="91425" tIns="91425" rIns="91425" bIns="91425" anchor="t" anchorCtr="0">
            <a:normAutofit/>
          </a:bodyPr>
          <a:lstStyle/>
          <a:p>
            <a:pPr marL="285750" indent="-285750">
              <a:lnSpc>
                <a:spcPct val="138000"/>
              </a:lnSpc>
            </a:pPr>
            <a:r>
              <a:rPr lang="en" sz="1350" dirty="0">
                <a:solidFill>
                  <a:schemeClr val="tx1"/>
                </a:solidFill>
                <a:highlight>
                  <a:srgbClr val="FFFFFF"/>
                </a:highlight>
                <a:latin typeface="+mj-lt"/>
                <a:ea typeface="Calibri"/>
                <a:cs typeface="Calibri"/>
                <a:sym typeface="Calibri"/>
              </a:rPr>
              <a:t>An overview of the pathophysiology of DR, and clinical staging criteria</a:t>
            </a:r>
            <a:endParaRPr sz="1350" dirty="0">
              <a:solidFill>
                <a:schemeClr val="tx1"/>
              </a:solidFill>
              <a:highlight>
                <a:srgbClr val="FFFFFF"/>
              </a:highlight>
              <a:latin typeface="+mj-lt"/>
              <a:ea typeface="Calibri"/>
              <a:cs typeface="Calibri"/>
              <a:sym typeface="Calibri"/>
            </a:endParaRPr>
          </a:p>
          <a:p>
            <a:pPr marL="285750" indent="-285750">
              <a:lnSpc>
                <a:spcPct val="138000"/>
              </a:lnSpc>
            </a:pPr>
            <a:r>
              <a:rPr lang="en" sz="1350" dirty="0">
                <a:solidFill>
                  <a:schemeClr val="tx1"/>
                </a:solidFill>
                <a:highlight>
                  <a:srgbClr val="FFFFFF"/>
                </a:highlight>
                <a:latin typeface="+mj-lt"/>
                <a:ea typeface="Calibri"/>
                <a:cs typeface="Calibri"/>
                <a:sym typeface="Calibri"/>
              </a:rPr>
              <a:t> current therapies </a:t>
            </a:r>
            <a:r>
              <a:rPr lang="en" dirty="0">
                <a:solidFill>
                  <a:schemeClr val="tx1"/>
                </a:solidFill>
                <a:highlight>
                  <a:srgbClr val="FFFFFF"/>
                </a:highlight>
                <a:latin typeface="+mj-lt"/>
                <a:ea typeface="Calibri"/>
                <a:cs typeface="Calibri"/>
                <a:sym typeface="Calibri"/>
              </a:rPr>
              <a:t>and </a:t>
            </a:r>
            <a:r>
              <a:rPr lang="en" sz="1350" dirty="0">
                <a:solidFill>
                  <a:schemeClr val="tx1"/>
                </a:solidFill>
                <a:highlight>
                  <a:srgbClr val="FFFFFF"/>
                </a:highlight>
                <a:latin typeface="+mj-lt"/>
                <a:ea typeface="Calibri"/>
                <a:cs typeface="Calibri"/>
                <a:sym typeface="Calibri"/>
              </a:rPr>
              <a:t>mechanism of action</a:t>
            </a:r>
          </a:p>
          <a:p>
            <a:pPr marL="285750" indent="-285750">
              <a:lnSpc>
                <a:spcPct val="138000"/>
              </a:lnSpc>
            </a:pPr>
            <a:r>
              <a:rPr lang="en" sz="1350" dirty="0">
                <a:solidFill>
                  <a:schemeClr val="tx1"/>
                </a:solidFill>
                <a:highlight>
                  <a:srgbClr val="FFFFFF"/>
                </a:highlight>
                <a:latin typeface="+mj-lt"/>
                <a:ea typeface="Calibri"/>
                <a:cs typeface="Calibri"/>
                <a:sym typeface="Calibri"/>
              </a:rPr>
              <a:t> clinical trials that help drive DR management decisions. </a:t>
            </a:r>
            <a:endParaRPr lang="en" dirty="0">
              <a:solidFill>
                <a:schemeClr val="tx1"/>
              </a:solidFill>
              <a:highlight>
                <a:srgbClr val="FFFFFF"/>
              </a:highlight>
              <a:latin typeface="+mj-lt"/>
              <a:ea typeface="Calibri"/>
              <a:cs typeface="Calibri"/>
              <a:sym typeface="Calibri"/>
            </a:endParaRPr>
          </a:p>
          <a:p>
            <a:pPr marL="285750" indent="-285750">
              <a:lnSpc>
                <a:spcPct val="138000"/>
              </a:lnSpc>
            </a:pPr>
            <a:r>
              <a:rPr lang="en" sz="1350" dirty="0">
                <a:solidFill>
                  <a:schemeClr val="tx1"/>
                </a:solidFill>
                <a:highlight>
                  <a:srgbClr val="FFFFFF"/>
                </a:highlight>
                <a:latin typeface="+mj-lt"/>
                <a:ea typeface="Calibri"/>
                <a:cs typeface="Calibri"/>
                <a:sym typeface="Calibri"/>
              </a:rPr>
              <a:t>newer diabetes agents (specifically GLP-1 agonists) had any role in worsening or improving diabetic retinopathy.</a:t>
            </a:r>
            <a:endParaRPr lang="en" dirty="0">
              <a:solidFill>
                <a:schemeClr val="tx1"/>
              </a:solidFill>
              <a:highlight>
                <a:srgbClr val="FFFFFF"/>
              </a:highlight>
              <a:latin typeface="+mj-lt"/>
              <a:ea typeface="Calibri"/>
              <a:cs typeface="Calibri"/>
              <a:sym typeface="Calibri"/>
            </a:endParaRPr>
          </a:p>
          <a:p>
            <a:pPr marL="285750" indent="-285750">
              <a:lnSpc>
                <a:spcPct val="138000"/>
              </a:lnSpc>
            </a:pPr>
            <a:r>
              <a:rPr lang="en" sz="1350" dirty="0">
                <a:solidFill>
                  <a:schemeClr val="tx1"/>
                </a:solidFill>
                <a:highlight>
                  <a:srgbClr val="FFFFFF"/>
                </a:highlight>
                <a:latin typeface="+mj-lt"/>
              </a:rPr>
              <a:t>future treatments/ treatments undergoing clinical trial with vision saving potential for our patients. </a:t>
            </a:r>
            <a:endParaRPr sz="1350" dirty="0">
              <a:solidFill>
                <a:schemeClr val="tx1"/>
              </a:solidFill>
              <a:highlight>
                <a:srgbClr val="FFFFFF"/>
              </a:highlight>
              <a:latin typeface="+mj-lt"/>
            </a:endParaRPr>
          </a:p>
          <a:p>
            <a:pPr marL="0" lvl="0" indent="0" algn="l" rtl="0">
              <a:spcBef>
                <a:spcPts val="0"/>
              </a:spcBef>
              <a:spcAft>
                <a:spcPts val="12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Lost to follow up study</a:t>
            </a:r>
            <a:endParaRPr dirty="0"/>
          </a:p>
        </p:txBody>
      </p:sp>
      <p:sp>
        <p:nvSpPr>
          <p:cNvPr id="170" name="Google Shape;170;p32"/>
          <p:cNvSpPr txBox="1">
            <a:spLocks noGrp="1"/>
          </p:cNvSpPr>
          <p:nvPr>
            <p:ph type="body" idx="1"/>
          </p:nvPr>
        </p:nvSpPr>
        <p:spPr>
          <a:xfrm>
            <a:off x="311700" y="1460089"/>
            <a:ext cx="8520600" cy="3108785"/>
          </a:xfrm>
          <a:prstGeom prst="rect">
            <a:avLst/>
          </a:prstGeom>
        </p:spPr>
        <p:txBody>
          <a:bodyPr spcFirstLastPara="1" wrap="square" lIns="91425" tIns="91425" rIns="91425" bIns="91425" anchor="t" anchorCtr="0">
            <a:normAutofit/>
          </a:bodyPr>
          <a:lstStyle/>
          <a:p>
            <a:pPr marL="285750" indent="-285750">
              <a:spcAft>
                <a:spcPts val="1200"/>
              </a:spcAft>
            </a:pPr>
            <a:endParaRPr lang="en-US" dirty="0"/>
          </a:p>
          <a:p>
            <a:pPr marL="285750" indent="-285750">
              <a:spcAft>
                <a:spcPts val="1200"/>
              </a:spcAft>
            </a:pPr>
            <a:r>
              <a:rPr lang="en-US" dirty="0"/>
              <a:t>59 patients with PDR lost to follow up for 6 months after treatment (Either Anti-VEGF, or PRP)</a:t>
            </a:r>
          </a:p>
          <a:p>
            <a:pPr marL="285750" indent="-285750">
              <a:spcAft>
                <a:spcPts val="1200"/>
              </a:spcAft>
            </a:pPr>
            <a:r>
              <a:rPr lang="en-US" dirty="0"/>
              <a:t>Anti-VEGF group upon return: worse vision, increased rate of tractional detachment, recurrent neovascularization</a:t>
            </a:r>
          </a:p>
          <a:p>
            <a:pPr marL="285750" indent="-285750">
              <a:spcAft>
                <a:spcPts val="1200"/>
              </a:spcAft>
            </a:pPr>
            <a:r>
              <a:rPr lang="en-US" dirty="0"/>
              <a:t>Highlights: </a:t>
            </a:r>
          </a:p>
          <a:p>
            <a:pPr marL="742950" lvl="1" indent="-285750">
              <a:spcAft>
                <a:spcPts val="1200"/>
              </a:spcAft>
            </a:pPr>
            <a:r>
              <a:rPr lang="en-US" b="1" dirty="0"/>
              <a:t>Lack of Durability (future directions)</a:t>
            </a:r>
          </a:p>
          <a:p>
            <a:pPr marL="742950" lvl="1" indent="-285750">
              <a:spcAft>
                <a:spcPts val="1200"/>
              </a:spcAft>
            </a:pPr>
            <a:r>
              <a:rPr lang="en-US" b="1" dirty="0"/>
              <a:t>Importance of compliance</a:t>
            </a:r>
          </a:p>
          <a:p>
            <a:pPr marL="1200150" lvl="2" indent="-285750">
              <a:spcAft>
                <a:spcPts val="1200"/>
              </a:spcAft>
            </a:pPr>
            <a:r>
              <a:rPr lang="en-US" dirty="0"/>
              <a:t>Difficult in this population: significant comorbidities, number of appointments/ treatment burden,  risk of hospitalizations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7B3D-ED1D-0B45-8E3F-3F4C99742A83}"/>
              </a:ext>
            </a:extLst>
          </p:cNvPr>
          <p:cNvSpPr>
            <a:spLocks noGrp="1"/>
          </p:cNvSpPr>
          <p:nvPr>
            <p:ph type="title"/>
          </p:nvPr>
        </p:nvSpPr>
        <p:spPr/>
        <p:txBody>
          <a:bodyPr>
            <a:normAutofit fontScale="90000"/>
          </a:bodyPr>
          <a:lstStyle/>
          <a:p>
            <a:r>
              <a:rPr lang="en-US" dirty="0"/>
              <a:t>GLP-1 Receptor Agonist and Retinopathy</a:t>
            </a:r>
          </a:p>
        </p:txBody>
      </p:sp>
      <p:sp>
        <p:nvSpPr>
          <p:cNvPr id="3" name="Text Placeholder 2">
            <a:extLst>
              <a:ext uri="{FF2B5EF4-FFF2-40B4-BE49-F238E27FC236}">
                <a16:creationId xmlns:a16="http://schemas.microsoft.com/office/drawing/2014/main" id="{204D10DF-92B6-FC4A-BE71-0EC43F66B02C}"/>
              </a:ext>
            </a:extLst>
          </p:cNvPr>
          <p:cNvSpPr>
            <a:spLocks noGrp="1"/>
          </p:cNvSpPr>
          <p:nvPr>
            <p:ph type="body" idx="1"/>
          </p:nvPr>
        </p:nvSpPr>
        <p:spPr>
          <a:xfrm>
            <a:off x="311700" y="1858297"/>
            <a:ext cx="8520600" cy="2710577"/>
          </a:xfrm>
        </p:spPr>
        <p:txBody>
          <a:bodyPr>
            <a:normAutofit/>
          </a:bodyPr>
          <a:lstStyle/>
          <a:p>
            <a:r>
              <a:rPr lang="en-US" dirty="0"/>
              <a:t>GLP-1 Receptor Agonists: Glucagon- Like peptide 1 Receptor Agonists</a:t>
            </a:r>
          </a:p>
          <a:p>
            <a:r>
              <a:rPr lang="en-US" dirty="0"/>
              <a:t>Incretins</a:t>
            </a:r>
          </a:p>
          <a:p>
            <a:pPr lvl="1"/>
            <a:r>
              <a:rPr lang="en-US" dirty="0"/>
              <a:t>Hormones secreted by intestinal cells upon food intake</a:t>
            </a:r>
          </a:p>
          <a:p>
            <a:pPr lvl="1"/>
            <a:r>
              <a:rPr lang="en-US" dirty="0"/>
              <a:t>Increases insulin production, decrease glucagon</a:t>
            </a:r>
          </a:p>
          <a:p>
            <a:pPr lvl="1"/>
            <a:r>
              <a:rPr lang="en-US" dirty="0"/>
              <a:t>Slow gastric emptying, Reduce appetite</a:t>
            </a:r>
          </a:p>
          <a:p>
            <a:pPr lvl="1"/>
            <a:endParaRPr lang="en-US" dirty="0"/>
          </a:p>
          <a:p>
            <a:pPr lvl="1"/>
            <a:endParaRPr lang="en-US" dirty="0"/>
          </a:p>
        </p:txBody>
      </p:sp>
    </p:spTree>
    <p:extLst>
      <p:ext uri="{BB962C8B-B14F-4D97-AF65-F5344CB8AC3E}">
        <p14:creationId xmlns:p14="http://schemas.microsoft.com/office/powerpoint/2010/main" val="1171714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0B49-54E1-0C43-93FE-04652AA28B26}"/>
              </a:ext>
            </a:extLst>
          </p:cNvPr>
          <p:cNvSpPr>
            <a:spLocks noGrp="1"/>
          </p:cNvSpPr>
          <p:nvPr>
            <p:ph type="title"/>
          </p:nvPr>
        </p:nvSpPr>
        <p:spPr/>
        <p:txBody>
          <a:bodyPr/>
          <a:lstStyle/>
          <a:p>
            <a:r>
              <a:rPr lang="en-US" dirty="0"/>
              <a:t>SUSTAIN 6 Results</a:t>
            </a:r>
          </a:p>
        </p:txBody>
      </p:sp>
      <p:sp>
        <p:nvSpPr>
          <p:cNvPr id="3" name="Content Placeholder 2">
            <a:extLst>
              <a:ext uri="{FF2B5EF4-FFF2-40B4-BE49-F238E27FC236}">
                <a16:creationId xmlns:a16="http://schemas.microsoft.com/office/drawing/2014/main" id="{6628959D-982A-C545-952B-8A02EC2FF6C3}"/>
              </a:ext>
            </a:extLst>
          </p:cNvPr>
          <p:cNvSpPr>
            <a:spLocks noGrp="1"/>
          </p:cNvSpPr>
          <p:nvPr>
            <p:ph sz="half" idx="1"/>
          </p:nvPr>
        </p:nvSpPr>
        <p:spPr>
          <a:xfrm>
            <a:off x="516194" y="1843548"/>
            <a:ext cx="8155857" cy="2907277"/>
          </a:xfrm>
        </p:spPr>
        <p:txBody>
          <a:bodyPr>
            <a:normAutofit/>
          </a:bodyPr>
          <a:lstStyle/>
          <a:p>
            <a:r>
              <a:rPr lang="en-US" dirty="0"/>
              <a:t>SUSTAIN 6 results: </a:t>
            </a:r>
            <a:r>
              <a:rPr lang="en-US" dirty="0" err="1"/>
              <a:t>semaglutide</a:t>
            </a:r>
            <a:endParaRPr lang="en-US" dirty="0"/>
          </a:p>
          <a:p>
            <a:pPr lvl="1"/>
            <a:r>
              <a:rPr lang="en-US" dirty="0"/>
              <a:t>Improved cardiovascular effects</a:t>
            </a:r>
          </a:p>
          <a:p>
            <a:pPr lvl="2"/>
            <a:r>
              <a:rPr lang="en-US" dirty="0"/>
              <a:t>Vs Placebo: less risk of nonfatal MI, nonfatal stroke, and cardiovascular death</a:t>
            </a:r>
          </a:p>
          <a:p>
            <a:pPr lvl="1"/>
            <a:endParaRPr lang="en-US" dirty="0"/>
          </a:p>
          <a:p>
            <a:pPr lvl="1"/>
            <a:r>
              <a:rPr lang="en-US" dirty="0"/>
              <a:t>Rapid worsening of diabetic retinopathy (vision threatening complications)</a:t>
            </a:r>
          </a:p>
          <a:p>
            <a:pPr lvl="2"/>
            <a:r>
              <a:rPr lang="en-US" dirty="0"/>
              <a:t>Hazard ratio of 1.76</a:t>
            </a:r>
          </a:p>
          <a:p>
            <a:pPr lvl="2"/>
            <a:r>
              <a:rPr lang="en-US" dirty="0"/>
              <a:t>Why? Unclear. Large/rapid drop in A1C</a:t>
            </a:r>
          </a:p>
          <a:p>
            <a:pPr lvl="3"/>
            <a:r>
              <a:rPr lang="en-US" dirty="0"/>
              <a:t>Synergy between VEGF and the drug molecule itself;  rapid osmotic shifts</a:t>
            </a:r>
          </a:p>
          <a:p>
            <a:pPr lvl="1"/>
            <a:endParaRPr lang="en-US" dirty="0"/>
          </a:p>
          <a:p>
            <a:pPr lvl="1"/>
            <a:r>
              <a:rPr lang="en-US" dirty="0"/>
              <a:t>Conflicting analyses: we just don’t know!</a:t>
            </a:r>
          </a:p>
          <a:p>
            <a:pPr lvl="1"/>
            <a:endParaRPr lang="en-US" dirty="0"/>
          </a:p>
          <a:p>
            <a:endParaRPr lang="en-US" dirty="0"/>
          </a:p>
        </p:txBody>
      </p:sp>
    </p:spTree>
    <p:extLst>
      <p:ext uri="{BB962C8B-B14F-4D97-AF65-F5344CB8AC3E}">
        <p14:creationId xmlns:p14="http://schemas.microsoft.com/office/powerpoint/2010/main" val="302481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581A-16AE-AF42-81B6-364CAFAFD5A2}"/>
              </a:ext>
            </a:extLst>
          </p:cNvPr>
          <p:cNvSpPr>
            <a:spLocks noGrp="1"/>
          </p:cNvSpPr>
          <p:nvPr>
            <p:ph type="title"/>
          </p:nvPr>
        </p:nvSpPr>
        <p:spPr/>
        <p:txBody>
          <a:bodyPr/>
          <a:lstStyle/>
          <a:p>
            <a:r>
              <a:rPr lang="en-US" dirty="0"/>
              <a:t>FOCUS Study</a:t>
            </a:r>
          </a:p>
        </p:txBody>
      </p:sp>
      <p:sp>
        <p:nvSpPr>
          <p:cNvPr id="3" name="Content Placeholder 2">
            <a:extLst>
              <a:ext uri="{FF2B5EF4-FFF2-40B4-BE49-F238E27FC236}">
                <a16:creationId xmlns:a16="http://schemas.microsoft.com/office/drawing/2014/main" id="{DEECACE1-5F6F-BD4A-A4D9-A32669AF65CC}"/>
              </a:ext>
            </a:extLst>
          </p:cNvPr>
          <p:cNvSpPr>
            <a:spLocks noGrp="1"/>
          </p:cNvSpPr>
          <p:nvPr>
            <p:ph idx="1"/>
          </p:nvPr>
        </p:nvSpPr>
        <p:spPr/>
        <p:txBody>
          <a:bodyPr/>
          <a:lstStyle/>
          <a:p>
            <a:r>
              <a:rPr lang="en-US" dirty="0"/>
              <a:t>FOCUS STUDY</a:t>
            </a:r>
          </a:p>
          <a:p>
            <a:pPr lvl="1"/>
            <a:r>
              <a:rPr lang="en-US" dirty="0"/>
              <a:t>5 years:  randomized, placebo controlled study looking at DR progression in patients with </a:t>
            </a:r>
            <a:r>
              <a:rPr lang="en-US" dirty="0" err="1"/>
              <a:t>Semaglutide</a:t>
            </a:r>
            <a:r>
              <a:rPr lang="en-US" dirty="0"/>
              <a:t> vs. Placebo</a:t>
            </a:r>
          </a:p>
          <a:p>
            <a:pPr lvl="1"/>
            <a:r>
              <a:rPr lang="en-US" dirty="0"/>
              <a:t>Primary outcome: 3 step level progression/worsening of DR</a:t>
            </a:r>
          </a:p>
          <a:p>
            <a:endParaRPr lang="en-US" dirty="0"/>
          </a:p>
          <a:p>
            <a:r>
              <a:rPr lang="en-US" dirty="0"/>
              <a:t>Bottom Line:  Systemic health/control trumps controversial ocular effects</a:t>
            </a:r>
          </a:p>
          <a:p>
            <a:pPr lvl="1"/>
            <a:r>
              <a:rPr lang="en-US" dirty="0"/>
              <a:t>doesn’t impact management much</a:t>
            </a:r>
          </a:p>
          <a:p>
            <a:pPr lvl="1"/>
            <a:r>
              <a:rPr lang="en-US" dirty="0"/>
              <a:t>Regular follow up is key, early intervention with Anti-VEGF</a:t>
            </a:r>
          </a:p>
        </p:txBody>
      </p:sp>
    </p:spTree>
    <p:extLst>
      <p:ext uri="{BB962C8B-B14F-4D97-AF65-F5344CB8AC3E}">
        <p14:creationId xmlns:p14="http://schemas.microsoft.com/office/powerpoint/2010/main" val="2562280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EA6B-0171-BA47-BFDE-4A631AFB9D88}"/>
              </a:ext>
            </a:extLst>
          </p:cNvPr>
          <p:cNvSpPr>
            <a:spLocks noGrp="1"/>
          </p:cNvSpPr>
          <p:nvPr>
            <p:ph type="title"/>
          </p:nvPr>
        </p:nvSpPr>
        <p:spPr/>
        <p:txBody>
          <a:bodyPr/>
          <a:lstStyle/>
          <a:p>
            <a:r>
              <a:rPr lang="en-US" dirty="0"/>
              <a:t>Pregnancy and Retinopathy</a:t>
            </a:r>
          </a:p>
        </p:txBody>
      </p:sp>
      <p:sp>
        <p:nvSpPr>
          <p:cNvPr id="3" name="Content Placeholder 2">
            <a:extLst>
              <a:ext uri="{FF2B5EF4-FFF2-40B4-BE49-F238E27FC236}">
                <a16:creationId xmlns:a16="http://schemas.microsoft.com/office/drawing/2014/main" id="{A8C14DD8-926C-2649-99DE-9BB11099C66C}"/>
              </a:ext>
            </a:extLst>
          </p:cNvPr>
          <p:cNvSpPr>
            <a:spLocks noGrp="1"/>
          </p:cNvSpPr>
          <p:nvPr>
            <p:ph idx="1"/>
          </p:nvPr>
        </p:nvSpPr>
        <p:spPr/>
        <p:txBody>
          <a:bodyPr>
            <a:normAutofit fontScale="92500"/>
          </a:bodyPr>
          <a:lstStyle/>
          <a:p>
            <a:r>
              <a:rPr lang="en-US" dirty="0"/>
              <a:t>Risk of progression during pregnancy (Diabetes in Early Pregnancy Study- DIEP)</a:t>
            </a:r>
          </a:p>
          <a:p>
            <a:pPr lvl="1"/>
            <a:r>
              <a:rPr lang="en-US" dirty="0"/>
              <a:t>Mild: 21.1%</a:t>
            </a:r>
          </a:p>
          <a:p>
            <a:pPr lvl="1"/>
            <a:r>
              <a:rPr lang="en-US" dirty="0"/>
              <a:t>Mod-severe: 54.8%</a:t>
            </a:r>
          </a:p>
          <a:p>
            <a:r>
              <a:rPr lang="en-US" dirty="0"/>
              <a:t>RF: Poor control at conception, duration of DM, and Hypertension</a:t>
            </a:r>
          </a:p>
          <a:p>
            <a:r>
              <a:rPr lang="en-US" dirty="0"/>
              <a:t>Does not effect long term retinopathy </a:t>
            </a:r>
          </a:p>
          <a:p>
            <a:pPr lvl="1"/>
            <a:r>
              <a:rPr lang="en-US" dirty="0"/>
              <a:t>Typically regresses after pregnancy</a:t>
            </a:r>
          </a:p>
          <a:p>
            <a:pPr lvl="1"/>
            <a:endParaRPr lang="en-US" dirty="0"/>
          </a:p>
          <a:p>
            <a:r>
              <a:rPr lang="en-US" dirty="0"/>
              <a:t>Patients should be seen prior to conception, q3 months during pregnancy</a:t>
            </a:r>
          </a:p>
          <a:p>
            <a:r>
              <a:rPr lang="en-US" dirty="0"/>
              <a:t>NOT gestational DM</a:t>
            </a:r>
          </a:p>
        </p:txBody>
      </p:sp>
    </p:spTree>
    <p:extLst>
      <p:ext uri="{BB962C8B-B14F-4D97-AF65-F5344CB8AC3E}">
        <p14:creationId xmlns:p14="http://schemas.microsoft.com/office/powerpoint/2010/main" val="59591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30CC-2A8F-C54E-A5AF-B479212D1C28}"/>
              </a:ext>
            </a:extLst>
          </p:cNvPr>
          <p:cNvSpPr>
            <a:spLocks noGrp="1"/>
          </p:cNvSpPr>
          <p:nvPr>
            <p:ph type="title"/>
          </p:nvPr>
        </p:nvSpPr>
        <p:spPr/>
        <p:txBody>
          <a:bodyPr/>
          <a:lstStyle/>
          <a:p>
            <a:r>
              <a:rPr lang="en-US" dirty="0"/>
              <a:t>Pregnancy and Retinopathy</a:t>
            </a:r>
          </a:p>
        </p:txBody>
      </p:sp>
      <p:sp>
        <p:nvSpPr>
          <p:cNvPr id="3" name="Content Placeholder 2">
            <a:extLst>
              <a:ext uri="{FF2B5EF4-FFF2-40B4-BE49-F238E27FC236}">
                <a16:creationId xmlns:a16="http://schemas.microsoft.com/office/drawing/2014/main" id="{11BBE6B2-A0F0-CE4D-AF12-3190ABC1E20A}"/>
              </a:ext>
            </a:extLst>
          </p:cNvPr>
          <p:cNvSpPr>
            <a:spLocks noGrp="1"/>
          </p:cNvSpPr>
          <p:nvPr>
            <p:ph idx="1"/>
          </p:nvPr>
        </p:nvSpPr>
        <p:spPr/>
        <p:txBody>
          <a:bodyPr/>
          <a:lstStyle/>
          <a:p>
            <a:r>
              <a:rPr lang="en-US" dirty="0"/>
              <a:t>Hypothetical risk to Fetus with Anti-VEGF </a:t>
            </a:r>
          </a:p>
          <a:p>
            <a:pPr lvl="1"/>
            <a:r>
              <a:rPr lang="en-US" dirty="0"/>
              <a:t>Category C</a:t>
            </a:r>
          </a:p>
          <a:p>
            <a:pPr lvl="1"/>
            <a:r>
              <a:rPr lang="en-US" dirty="0"/>
              <a:t>VEGF plays a roll in placental and fetal vasculature</a:t>
            </a:r>
          </a:p>
          <a:p>
            <a:pPr lvl="2"/>
            <a:r>
              <a:rPr lang="en-US" dirty="0"/>
              <a:t>Decreased VEGF associated with pregnancy loss</a:t>
            </a:r>
          </a:p>
          <a:p>
            <a:pPr lvl="1"/>
            <a:r>
              <a:rPr lang="en-US" dirty="0"/>
              <a:t>Steroids and Laser are mainstay of treatment</a:t>
            </a:r>
          </a:p>
          <a:p>
            <a:endParaRPr lang="en-US" b="1" dirty="0"/>
          </a:p>
          <a:p>
            <a:r>
              <a:rPr lang="en-US" b="1" dirty="0"/>
              <a:t>Refer patients considering pregnancy sooner, to control eye disease earlier</a:t>
            </a:r>
          </a:p>
        </p:txBody>
      </p:sp>
    </p:spTree>
    <p:extLst>
      <p:ext uri="{BB962C8B-B14F-4D97-AF65-F5344CB8AC3E}">
        <p14:creationId xmlns:p14="http://schemas.microsoft.com/office/powerpoint/2010/main" val="1321406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C2CC-367C-2F44-9ABA-102D40E4A48D}"/>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B5E3355A-FC33-194D-BE3A-8BC94E189388}"/>
              </a:ext>
            </a:extLst>
          </p:cNvPr>
          <p:cNvSpPr>
            <a:spLocks noGrp="1"/>
          </p:cNvSpPr>
          <p:nvPr>
            <p:ph idx="1"/>
          </p:nvPr>
        </p:nvSpPr>
        <p:spPr/>
        <p:txBody>
          <a:bodyPr/>
          <a:lstStyle/>
          <a:p>
            <a:r>
              <a:rPr lang="en-US" dirty="0"/>
              <a:t>Improving </a:t>
            </a:r>
            <a:r>
              <a:rPr lang="en-US" b="1" dirty="0"/>
              <a:t>durability</a:t>
            </a:r>
            <a:r>
              <a:rPr lang="en-US" dirty="0"/>
              <a:t> of Anti-VEGF Agents</a:t>
            </a:r>
          </a:p>
          <a:p>
            <a:r>
              <a:rPr lang="en-US" b="1" dirty="0"/>
              <a:t>lessen treatment burden</a:t>
            </a:r>
          </a:p>
        </p:txBody>
      </p:sp>
    </p:spTree>
    <p:extLst>
      <p:ext uri="{BB962C8B-B14F-4D97-AF65-F5344CB8AC3E}">
        <p14:creationId xmlns:p14="http://schemas.microsoft.com/office/powerpoint/2010/main" val="985295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Future Directions- Current Trials</a:t>
            </a:r>
            <a:endParaRPr dirty="0"/>
          </a:p>
        </p:txBody>
      </p:sp>
      <p:sp>
        <p:nvSpPr>
          <p:cNvPr id="150" name="Google Shape;150;p2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spcAft>
                <a:spcPts val="1200"/>
              </a:spcAft>
              <a:buNone/>
            </a:pPr>
            <a:endParaRPr lang="en-US" dirty="0"/>
          </a:p>
          <a:p>
            <a:pPr marL="0" lvl="0" indent="0">
              <a:spcAft>
                <a:spcPts val="1200"/>
              </a:spcAft>
              <a:buNone/>
            </a:pPr>
            <a:endParaRPr lang="en-US" dirty="0"/>
          </a:p>
          <a:p>
            <a:pPr marL="0" lvl="0" indent="0">
              <a:spcAft>
                <a:spcPts val="1200"/>
              </a:spcAft>
              <a:buNone/>
            </a:pPr>
            <a:r>
              <a:rPr lang="en-US" b="1" dirty="0"/>
              <a:t>EYP-1901 (Phase 2)</a:t>
            </a:r>
          </a:p>
          <a:p>
            <a:pPr marL="285750" indent="-285750">
              <a:spcAft>
                <a:spcPts val="1200"/>
              </a:spcAft>
            </a:pPr>
            <a:r>
              <a:rPr lang="en-US" dirty="0" err="1"/>
              <a:t>vorolanib</a:t>
            </a:r>
            <a:r>
              <a:rPr lang="en-US" dirty="0"/>
              <a:t> in a single 6 month injection (Bio-</a:t>
            </a:r>
            <a:r>
              <a:rPr lang="en-US" dirty="0" err="1"/>
              <a:t>erodable</a:t>
            </a:r>
            <a:r>
              <a:rPr lang="en-US" dirty="0"/>
              <a:t> insert)</a:t>
            </a:r>
          </a:p>
          <a:p>
            <a:pPr marL="285750" indent="-285750">
              <a:spcAft>
                <a:spcPts val="1200"/>
              </a:spcAft>
            </a:pPr>
            <a:r>
              <a:rPr lang="en-US" dirty="0"/>
              <a:t>Tyrosine Kinase Inhibitor- blocks all isoforms of VEGFR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Future Directions- Current Trials</a:t>
            </a:r>
            <a:endParaRPr dirty="0"/>
          </a:p>
        </p:txBody>
      </p:sp>
      <p:sp>
        <p:nvSpPr>
          <p:cNvPr id="150" name="Google Shape;150;p29"/>
          <p:cNvSpPr txBox="1">
            <a:spLocks noGrp="1"/>
          </p:cNvSpPr>
          <p:nvPr>
            <p:ph type="body" idx="1"/>
          </p:nvPr>
        </p:nvSpPr>
        <p:spPr>
          <a:xfrm>
            <a:off x="311700" y="1462750"/>
            <a:ext cx="6413565" cy="353751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n-US" dirty="0"/>
          </a:p>
          <a:p>
            <a:pPr marL="0" lvl="0" indent="0" algn="l" rtl="0">
              <a:spcBef>
                <a:spcPts val="0"/>
              </a:spcBef>
              <a:spcAft>
                <a:spcPts val="1200"/>
              </a:spcAft>
              <a:buNone/>
            </a:pPr>
            <a:endParaRPr lang="en-US" dirty="0"/>
          </a:p>
          <a:p>
            <a:pPr marL="0" lvl="0" indent="0" algn="l" rtl="0">
              <a:spcBef>
                <a:spcPts val="0"/>
              </a:spcBef>
              <a:spcAft>
                <a:spcPts val="1200"/>
              </a:spcAft>
              <a:buNone/>
            </a:pPr>
            <a:r>
              <a:rPr lang="en-US" b="1" dirty="0"/>
              <a:t>Port Delivery System: PAGODA Trial </a:t>
            </a:r>
          </a:p>
          <a:p>
            <a:pPr marL="285750" indent="-285750">
              <a:spcAft>
                <a:spcPts val="1200"/>
              </a:spcAft>
            </a:pPr>
            <a:r>
              <a:rPr lang="en-US" dirty="0"/>
              <a:t>Ranibizumab delivered through port delivery system, refill q 24 weeks</a:t>
            </a:r>
          </a:p>
          <a:p>
            <a:pPr marL="285750" indent="-285750">
              <a:spcAft>
                <a:spcPts val="1200"/>
              </a:spcAft>
            </a:pPr>
            <a:r>
              <a:rPr lang="en-US" dirty="0"/>
              <a:t>Phase 3 trial: non inferior to Ranibizumab intravitreal injections q4 weeks for DME</a:t>
            </a:r>
          </a:p>
          <a:p>
            <a:pPr marL="0" lvl="0" indent="0" algn="l" rtl="0">
              <a:spcBef>
                <a:spcPts val="0"/>
              </a:spcBef>
              <a:spcAft>
                <a:spcPts val="1200"/>
              </a:spcAft>
              <a:buNone/>
            </a:pPr>
            <a:endParaRPr lang="en-US" dirty="0"/>
          </a:p>
        </p:txBody>
      </p:sp>
      <p:pic>
        <p:nvPicPr>
          <p:cNvPr id="4" name="Picture 3">
            <a:extLst>
              <a:ext uri="{FF2B5EF4-FFF2-40B4-BE49-F238E27FC236}">
                <a16:creationId xmlns:a16="http://schemas.microsoft.com/office/drawing/2014/main" id="{27C5F5C3-233E-8146-BD0C-EACB9FE4A2F3}"/>
              </a:ext>
            </a:extLst>
          </p:cNvPr>
          <p:cNvPicPr>
            <a:picLocks noChangeAspect="1"/>
          </p:cNvPicPr>
          <p:nvPr/>
        </p:nvPicPr>
        <p:blipFill>
          <a:blip r:embed="rId3"/>
          <a:stretch>
            <a:fillRect/>
          </a:stretch>
        </p:blipFill>
        <p:spPr>
          <a:xfrm>
            <a:off x="6070600" y="0"/>
            <a:ext cx="3073400" cy="2463800"/>
          </a:xfrm>
          <a:prstGeom prst="rect">
            <a:avLst/>
          </a:prstGeom>
        </p:spPr>
      </p:pic>
      <p:sp>
        <p:nvSpPr>
          <p:cNvPr id="5" name="TextBox 4">
            <a:extLst>
              <a:ext uri="{FF2B5EF4-FFF2-40B4-BE49-F238E27FC236}">
                <a16:creationId xmlns:a16="http://schemas.microsoft.com/office/drawing/2014/main" id="{D7AF200B-E9F5-D242-BBA3-29CB59B164F5}"/>
              </a:ext>
            </a:extLst>
          </p:cNvPr>
          <p:cNvSpPr txBox="1"/>
          <p:nvPr/>
        </p:nvSpPr>
        <p:spPr>
          <a:xfrm>
            <a:off x="384897" y="4835723"/>
            <a:ext cx="1957587" cy="215444"/>
          </a:xfrm>
          <a:prstGeom prst="rect">
            <a:avLst/>
          </a:prstGeom>
          <a:noFill/>
        </p:spPr>
        <p:txBody>
          <a:bodyPr wrap="none" rtlCol="0">
            <a:spAutoFit/>
          </a:bodyPr>
          <a:lstStyle/>
          <a:p>
            <a:r>
              <a:rPr lang="en-US" sz="800" dirty="0"/>
              <a:t>( Genentech, Inc. San Francisco, CA), </a:t>
            </a:r>
          </a:p>
        </p:txBody>
      </p:sp>
    </p:spTree>
    <p:extLst>
      <p:ext uri="{BB962C8B-B14F-4D97-AF65-F5344CB8AC3E}">
        <p14:creationId xmlns:p14="http://schemas.microsoft.com/office/powerpoint/2010/main" val="3601258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Future Directions: gene therapy</a:t>
            </a:r>
            <a:endParaRPr dirty="0"/>
          </a:p>
        </p:txBody>
      </p:sp>
      <p:sp>
        <p:nvSpPr>
          <p:cNvPr id="164" name="Google Shape;164;p31"/>
          <p:cNvSpPr txBox="1">
            <a:spLocks noGrp="1"/>
          </p:cNvSpPr>
          <p:nvPr>
            <p:ph type="body" idx="1"/>
          </p:nvPr>
        </p:nvSpPr>
        <p:spPr>
          <a:xfrm>
            <a:off x="311699" y="1637070"/>
            <a:ext cx="8640571" cy="3506429"/>
          </a:xfrm>
          <a:prstGeom prst="rect">
            <a:avLst/>
          </a:prstGeom>
        </p:spPr>
        <p:txBody>
          <a:bodyPr spcFirstLastPara="1" wrap="square" lIns="91425" tIns="91425" rIns="91425" bIns="91425" anchor="t" anchorCtr="0">
            <a:normAutofit fontScale="92500" lnSpcReduction="10000"/>
          </a:bodyPr>
          <a:lstStyle/>
          <a:p>
            <a:pPr marL="285750" indent="-285750">
              <a:spcBef>
                <a:spcPts val="1200"/>
              </a:spcBef>
              <a:spcAft>
                <a:spcPts val="1200"/>
              </a:spcAft>
            </a:pPr>
            <a:r>
              <a:rPr lang="en-US" dirty="0"/>
              <a:t>Introduction of genetic material into human cells, via viral vector</a:t>
            </a:r>
          </a:p>
          <a:p>
            <a:pPr marL="285750" indent="-285750">
              <a:spcBef>
                <a:spcPts val="1200"/>
              </a:spcBef>
              <a:spcAft>
                <a:spcPts val="1200"/>
              </a:spcAft>
            </a:pPr>
            <a:r>
              <a:rPr lang="en-US" dirty="0"/>
              <a:t>Eye is immune-privileged,  blood retinal barrier</a:t>
            </a:r>
          </a:p>
          <a:p>
            <a:pPr marL="285750" indent="-285750">
              <a:spcBef>
                <a:spcPts val="1200"/>
              </a:spcBef>
              <a:spcAft>
                <a:spcPts val="1200"/>
              </a:spcAft>
            </a:pPr>
            <a:r>
              <a:rPr lang="en-US" dirty="0"/>
              <a:t>Vector introduction of anti-angiogenic molecules</a:t>
            </a:r>
          </a:p>
          <a:p>
            <a:pPr marL="742950" lvl="1" indent="-285750">
              <a:spcBef>
                <a:spcPts val="1200"/>
              </a:spcBef>
              <a:spcAft>
                <a:spcPts val="1200"/>
              </a:spcAft>
            </a:pPr>
            <a:r>
              <a:rPr lang="en-US" dirty="0"/>
              <a:t>Ranibizumab like protein</a:t>
            </a:r>
          </a:p>
          <a:p>
            <a:pPr marL="742950" lvl="1" indent="-285750">
              <a:spcBef>
                <a:spcPts val="1200"/>
              </a:spcBef>
              <a:spcAft>
                <a:spcPts val="1200"/>
              </a:spcAft>
            </a:pPr>
            <a:r>
              <a:rPr lang="en-US" dirty="0"/>
              <a:t>FLT1 gene:  VEGF Receptor molecule (Decoy receptor)</a:t>
            </a:r>
          </a:p>
          <a:p>
            <a:pPr marL="742950" lvl="1" indent="-285750">
              <a:spcBef>
                <a:spcPts val="1200"/>
              </a:spcBef>
              <a:spcAft>
                <a:spcPts val="1200"/>
              </a:spcAft>
            </a:pPr>
            <a:r>
              <a:rPr lang="en-US" dirty="0"/>
              <a:t>ADVM (</a:t>
            </a:r>
            <a:r>
              <a:rPr lang="en-US" dirty="0" err="1"/>
              <a:t>Adverum</a:t>
            </a:r>
            <a:r>
              <a:rPr lang="en-US" dirty="0"/>
              <a:t> biotechnologies):  AAV, Aflibercept</a:t>
            </a:r>
          </a:p>
          <a:p>
            <a:pPr marL="285750" indent="-285750">
              <a:spcBef>
                <a:spcPts val="1200"/>
              </a:spcBef>
              <a:spcAft>
                <a:spcPts val="1200"/>
              </a:spcAft>
            </a:pPr>
            <a:r>
              <a:rPr lang="en-US" dirty="0"/>
              <a:t>SiRNA: inference RNA-   bind to VEGF mRNA, cause degradation , prevent protein formation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3" name="Google Shape;73;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4" name="Google Shape;74;p16"/>
          <p:cNvPicPr preferRelativeResize="0"/>
          <p:nvPr/>
        </p:nvPicPr>
        <p:blipFill>
          <a:blip r:embed="rId3">
            <a:alphaModFix/>
          </a:blip>
          <a:stretch>
            <a:fillRect/>
          </a:stretch>
        </p:blipFill>
        <p:spPr>
          <a:xfrm>
            <a:off x="143838" y="184935"/>
            <a:ext cx="8846049" cy="4712351"/>
          </a:xfrm>
          <a:prstGeom prst="rect">
            <a:avLst/>
          </a:prstGeom>
          <a:noFill/>
          <a:ln>
            <a:noFill/>
          </a:ln>
        </p:spPr>
      </p:pic>
      <p:sp>
        <p:nvSpPr>
          <p:cNvPr id="2" name="TextBox 1">
            <a:extLst>
              <a:ext uri="{FF2B5EF4-FFF2-40B4-BE49-F238E27FC236}">
                <a16:creationId xmlns:a16="http://schemas.microsoft.com/office/drawing/2014/main" id="{55B6A891-1454-3F4B-8CDF-7508EFD7C323}"/>
              </a:ext>
            </a:extLst>
          </p:cNvPr>
          <p:cNvSpPr txBox="1"/>
          <p:nvPr/>
        </p:nvSpPr>
        <p:spPr>
          <a:xfrm>
            <a:off x="273859" y="4924314"/>
            <a:ext cx="6455613" cy="184666"/>
          </a:xfrm>
          <a:prstGeom prst="rect">
            <a:avLst/>
          </a:prstGeom>
          <a:noFill/>
        </p:spPr>
        <p:txBody>
          <a:bodyPr wrap="none" rtlCol="0">
            <a:spAutoFit/>
          </a:bodyPr>
          <a:lstStyle/>
          <a:p>
            <a:r>
              <a:rPr lang="en-US" sz="600" cap="all" dirty="0"/>
              <a:t>LAUREN SHAVELL / GETTY IMAGES /AARP, “ The eye and how we see” https://</a:t>
            </a:r>
            <a:r>
              <a:rPr lang="en-US" sz="600" cap="all" dirty="0" err="1"/>
              <a:t>www.aarp.org</a:t>
            </a:r>
            <a:r>
              <a:rPr lang="en-US" sz="600" cap="all" dirty="0"/>
              <a:t>/health/conditions-treatments/info-2020/eye-</a:t>
            </a:r>
            <a:r>
              <a:rPr lang="en-US" sz="600" cap="all" dirty="0" err="1"/>
              <a:t>diagram.html</a:t>
            </a:r>
            <a:endParaRPr lang="en-US" sz="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F3CC-D621-8140-B9BD-5151D2AF1F8A}"/>
              </a:ext>
            </a:extLst>
          </p:cNvPr>
          <p:cNvSpPr>
            <a:spLocks noGrp="1"/>
          </p:cNvSpPr>
          <p:nvPr>
            <p:ph type="title"/>
          </p:nvPr>
        </p:nvSpPr>
        <p:spPr/>
        <p:txBody>
          <a:bodyPr>
            <a:normAutofit fontScale="90000"/>
          </a:bodyPr>
          <a:lstStyle/>
          <a:p>
            <a:r>
              <a:rPr lang="en-US" dirty="0"/>
              <a:t>Summary</a:t>
            </a:r>
          </a:p>
        </p:txBody>
      </p:sp>
      <p:sp>
        <p:nvSpPr>
          <p:cNvPr id="3" name="Text Placeholder 2">
            <a:extLst>
              <a:ext uri="{FF2B5EF4-FFF2-40B4-BE49-F238E27FC236}">
                <a16:creationId xmlns:a16="http://schemas.microsoft.com/office/drawing/2014/main" id="{BC4A3D59-F1D2-9847-A9F0-DCE2023E5CE2}"/>
              </a:ext>
            </a:extLst>
          </p:cNvPr>
          <p:cNvSpPr>
            <a:spLocks noGrp="1"/>
          </p:cNvSpPr>
          <p:nvPr>
            <p:ph type="body" idx="1"/>
          </p:nvPr>
        </p:nvSpPr>
        <p:spPr>
          <a:xfrm>
            <a:off x="311700" y="1755059"/>
            <a:ext cx="8520600" cy="2813816"/>
          </a:xfrm>
        </p:spPr>
        <p:txBody>
          <a:bodyPr/>
          <a:lstStyle/>
          <a:p>
            <a:r>
              <a:rPr lang="en-US" dirty="0"/>
              <a:t>There is TONS of data on treatment for DR and DME, but it still remains the leading cause of vision loss in working age population</a:t>
            </a:r>
          </a:p>
          <a:p>
            <a:endParaRPr lang="en-US" dirty="0"/>
          </a:p>
          <a:p>
            <a:r>
              <a:rPr lang="en-US" dirty="0"/>
              <a:t>Mainstay of prevention: Tight glucose control, Blood pressure control.</a:t>
            </a:r>
          </a:p>
          <a:p>
            <a:endParaRPr lang="en-US" dirty="0"/>
          </a:p>
          <a:p>
            <a:r>
              <a:rPr lang="en-US" dirty="0"/>
              <a:t>Anti-VEGF has revolutionized this field, but it has limitations, and is very burdensome on patients</a:t>
            </a:r>
          </a:p>
          <a:p>
            <a:r>
              <a:rPr lang="en-US" dirty="0"/>
              <a:t>Lost to follow up can lead to vision loss, which can be permanent-  compliance is paramount.</a:t>
            </a:r>
          </a:p>
          <a:p>
            <a:endParaRPr lang="en-US" dirty="0"/>
          </a:p>
          <a:p>
            <a:r>
              <a:rPr lang="en-US" dirty="0"/>
              <a:t>Future: Lots of research, prevent vision loss and decrease burden on patients. </a:t>
            </a:r>
          </a:p>
          <a:p>
            <a:endParaRPr lang="en-US" dirty="0"/>
          </a:p>
          <a:p>
            <a:endParaRPr lang="en-US" dirty="0"/>
          </a:p>
        </p:txBody>
      </p:sp>
    </p:spTree>
    <p:extLst>
      <p:ext uri="{BB962C8B-B14F-4D97-AF65-F5344CB8AC3E}">
        <p14:creationId xmlns:p14="http://schemas.microsoft.com/office/powerpoint/2010/main" val="4108671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6003-BF56-B84F-A58B-FC8B04401189}"/>
              </a:ext>
            </a:extLst>
          </p:cNvPr>
          <p:cNvSpPr>
            <a:spLocks noGrp="1"/>
          </p:cNvSpPr>
          <p:nvPr>
            <p:ph type="title"/>
          </p:nvPr>
        </p:nvSpPr>
        <p:spPr/>
        <p:txBody>
          <a:bodyPr>
            <a:normAutofit fontScale="90000"/>
          </a:bodyPr>
          <a:lstStyle/>
          <a:p>
            <a:r>
              <a:rPr lang="en-US" dirty="0"/>
              <a:t>Thank you!</a:t>
            </a:r>
          </a:p>
        </p:txBody>
      </p:sp>
      <p:sp>
        <p:nvSpPr>
          <p:cNvPr id="3" name="Text Placeholder 2">
            <a:extLst>
              <a:ext uri="{FF2B5EF4-FFF2-40B4-BE49-F238E27FC236}">
                <a16:creationId xmlns:a16="http://schemas.microsoft.com/office/drawing/2014/main" id="{064BFDC2-C57D-EF47-A34A-C7C6A7D5DC6B}"/>
              </a:ext>
            </a:extLst>
          </p:cNvPr>
          <p:cNvSpPr>
            <a:spLocks noGrp="1"/>
          </p:cNvSpPr>
          <p:nvPr>
            <p:ph type="body" idx="1"/>
          </p:nvPr>
        </p:nvSpPr>
        <p:spPr>
          <a:xfrm>
            <a:off x="311700" y="1635484"/>
            <a:ext cx="8832300" cy="3508016"/>
          </a:xfrm>
        </p:spPr>
        <p:txBody>
          <a:bodyPr>
            <a:normAutofit fontScale="70000" lnSpcReduction="20000"/>
          </a:bodyPr>
          <a:lstStyle/>
          <a:p>
            <a:pPr marL="114300" lvl="0" indent="0">
              <a:buNone/>
            </a:pPr>
            <a:r>
              <a:rPr lang="en-US" dirty="0"/>
              <a:t>Aiello LP, Avery RL, </a:t>
            </a:r>
            <a:r>
              <a:rPr lang="en-US" dirty="0" err="1"/>
              <a:t>Arrigg</a:t>
            </a:r>
            <a:r>
              <a:rPr lang="en-US" dirty="0"/>
              <a:t> PG, et al. Vascular endothelial growth factor in ocular fluid of patients with diabetic retinopathy and other retinal disorders. N </a:t>
            </a:r>
            <a:r>
              <a:rPr lang="en-US" dirty="0" err="1"/>
              <a:t>Engl</a:t>
            </a:r>
            <a:r>
              <a:rPr lang="en-US" dirty="0"/>
              <a:t> J Med 1994;331:1480–1487.</a:t>
            </a:r>
          </a:p>
          <a:p>
            <a:pPr marL="114300" lvl="0" indent="0">
              <a:buNone/>
            </a:pPr>
            <a:r>
              <a:rPr lang="en-US" dirty="0" err="1"/>
              <a:t>Amoaku</a:t>
            </a:r>
            <a:r>
              <a:rPr lang="en-US" dirty="0"/>
              <a:t> WMK, </a:t>
            </a:r>
            <a:r>
              <a:rPr lang="en-US" dirty="0" err="1"/>
              <a:t>Saker</a:t>
            </a:r>
            <a:r>
              <a:rPr lang="en-US" dirty="0"/>
              <a:t> S, Stewart EA. A review of therapies for diabetic macular </a:t>
            </a:r>
            <a:r>
              <a:rPr lang="en-US" dirty="0" err="1"/>
              <a:t>oedema</a:t>
            </a:r>
            <a:r>
              <a:rPr lang="en-US" dirty="0"/>
              <a:t> and rationale for combination therapy. Eye (</a:t>
            </a:r>
            <a:r>
              <a:rPr lang="en-US" dirty="0" err="1"/>
              <a:t>Lond</a:t>
            </a:r>
            <a:r>
              <a:rPr lang="en-US" dirty="0"/>
              <a:t>) 2015;29:1115–1130.</a:t>
            </a:r>
          </a:p>
          <a:p>
            <a:pPr marL="114300" lvl="0" indent="0">
              <a:buNone/>
            </a:pPr>
            <a:r>
              <a:rPr lang="en-US" dirty="0"/>
              <a:t>Antonetti DA, Klein R, Gardner TW. “Diabetic Retinopathy”. N </a:t>
            </a:r>
            <a:r>
              <a:rPr lang="en-US" dirty="0" err="1"/>
              <a:t>Engl</a:t>
            </a:r>
            <a:r>
              <a:rPr lang="en-US" dirty="0"/>
              <a:t> J Med 2012; 366 1227-1239</a:t>
            </a:r>
          </a:p>
          <a:p>
            <a:pPr marL="114300" lvl="0" indent="0">
              <a:buNone/>
            </a:pPr>
            <a:r>
              <a:rPr lang="en-US" dirty="0"/>
              <a:t> Browning DJ, Stewart MW, Lee C. Diabetic macular edema: Evidence-based management. Indian J </a:t>
            </a:r>
            <a:r>
              <a:rPr lang="en-US" dirty="0" err="1"/>
              <a:t>Ophthalmol</a:t>
            </a:r>
            <a:r>
              <a:rPr lang="en-US" dirty="0"/>
              <a:t> 2018;66:1736–1750.</a:t>
            </a:r>
          </a:p>
          <a:p>
            <a:pPr marL="114300" lvl="0" indent="0">
              <a:buNone/>
            </a:pPr>
            <a:r>
              <a:rPr lang="en-US" dirty="0"/>
              <a:t>Diabetes Control and Complications Trial Research Group. Effect of pregnancy on microvascular complications in the diabetes control and complications trial. The Diabetes Control and Complications Trial Research Group. </a:t>
            </a:r>
            <a:r>
              <a:rPr lang="en-US" i="1" dirty="0"/>
              <a:t>Diabetes Care. </a:t>
            </a:r>
            <a:r>
              <a:rPr lang="en-US" dirty="0"/>
              <a:t>2000;23((8)):1084–91.</a:t>
            </a:r>
          </a:p>
          <a:p>
            <a:pPr marL="114300" lvl="0" indent="0">
              <a:buNone/>
            </a:pPr>
            <a:r>
              <a:rPr lang="en-US" dirty="0"/>
              <a:t>Cai J, Boulton M. The pathogenesis of diabetic retinopathy: old concepts and new questions. Eye 2002;16:242–260.</a:t>
            </a:r>
          </a:p>
          <a:p>
            <a:pPr marL="114300" lvl="0" indent="0">
              <a:buNone/>
            </a:pPr>
            <a:r>
              <a:rPr lang="en-US" dirty="0" err="1"/>
              <a:t>Ferland</a:t>
            </a:r>
            <a:r>
              <a:rPr lang="en-US" dirty="0"/>
              <a:t>-McCollough D, Slater S, Richard J et al. Pericytes, and overlooked player in vascular pathobiology. </a:t>
            </a:r>
            <a:r>
              <a:rPr lang="en-US" dirty="0" err="1"/>
              <a:t>Pharmacol</a:t>
            </a:r>
            <a:r>
              <a:rPr lang="en-US" dirty="0"/>
              <a:t> </a:t>
            </a:r>
            <a:r>
              <a:rPr lang="en-US" dirty="0" err="1"/>
              <a:t>Ther</a:t>
            </a:r>
            <a:r>
              <a:rPr lang="en-US" dirty="0"/>
              <a:t>. 2017; 171:30-42</a:t>
            </a:r>
          </a:p>
          <a:p>
            <a:pPr marL="114300" lvl="0" indent="0">
              <a:buNone/>
            </a:pPr>
            <a:r>
              <a:rPr lang="en-US" dirty="0"/>
              <a:t>Kim EJ, Lin WV, Rodriguez SM, et al. Treatment of Diabetic Macular Edema. </a:t>
            </a:r>
            <a:r>
              <a:rPr lang="en-US" dirty="0" err="1"/>
              <a:t>Curr</a:t>
            </a:r>
            <a:r>
              <a:rPr lang="en-US" dirty="0"/>
              <a:t> Diab Rep 2019;19:68.</a:t>
            </a:r>
          </a:p>
          <a:p>
            <a:pPr marL="114300" lvl="0" indent="0">
              <a:buNone/>
            </a:pPr>
            <a:r>
              <a:rPr lang="en-US" dirty="0"/>
              <a:t>Klein R, </a:t>
            </a:r>
            <a:r>
              <a:rPr lang="en-US" dirty="0" err="1"/>
              <a:t>Knudtson</a:t>
            </a:r>
            <a:r>
              <a:rPr lang="en-US" dirty="0"/>
              <a:t> MD, Lee KE, et al. The Wisconsin Epidemiologic Study of Diabetic Retinopathy XXIII. The Twenty-Five-Year Incidence of Macular Edema in Persons with Type 1 Diabetes. Ophthalmology 2009;116:497–503.</a:t>
            </a:r>
          </a:p>
          <a:p>
            <a:pPr marL="114300" lvl="0" indent="0">
              <a:buNone/>
            </a:pPr>
            <a:r>
              <a:rPr lang="en-US" dirty="0"/>
              <a:t>Lee R, Wong TY, </a:t>
            </a:r>
            <a:r>
              <a:rPr lang="en-US" dirty="0" err="1"/>
              <a:t>Sabanayagam</a:t>
            </a:r>
            <a:r>
              <a:rPr lang="en-US" dirty="0"/>
              <a:t> C. Epidemiology of diabetic retinopathy, diabetic macular edema and related vision loss. Eye Vis (</a:t>
            </a:r>
            <a:r>
              <a:rPr lang="en-US" dirty="0" err="1"/>
              <a:t>Lond</a:t>
            </a:r>
            <a:r>
              <a:rPr lang="en-US" dirty="0"/>
              <a:t>) 2015;2:17.</a:t>
            </a:r>
          </a:p>
          <a:p>
            <a:pPr marL="114300" lvl="0" indent="0">
              <a:buNone/>
            </a:pPr>
            <a:r>
              <a:rPr lang="en-US" dirty="0"/>
              <a:t>Mallika PS, Tan AK, Aziz S et al. Diabetic retinopathy and the effect of Pregnancy. Malays Fam Physician. 2010; 5(1):2-5</a:t>
            </a:r>
          </a:p>
          <a:p>
            <a:pPr marL="114300" lvl="0" indent="0">
              <a:buNone/>
            </a:pPr>
            <a:r>
              <a:rPr lang="en-US" dirty="0" err="1"/>
              <a:t>Marso</a:t>
            </a:r>
            <a:r>
              <a:rPr lang="en-US" dirty="0"/>
              <a:t> SP, Bain SC, </a:t>
            </a:r>
            <a:r>
              <a:rPr lang="en-US" dirty="0" err="1"/>
              <a:t>Consoli</a:t>
            </a:r>
            <a:r>
              <a:rPr lang="en-US" dirty="0"/>
              <a:t> A, et al. </a:t>
            </a:r>
            <a:r>
              <a:rPr lang="en-US" dirty="0" err="1"/>
              <a:t>Semaglutide</a:t>
            </a:r>
            <a:r>
              <a:rPr lang="en-US" dirty="0"/>
              <a:t> and Cardiovascular Outcomes in Patients with Type 2 Diabetes. New England Journal of Medicine 2016;375:1834–1844.</a:t>
            </a:r>
          </a:p>
          <a:p>
            <a:pPr marL="114300" lvl="0" indent="0">
              <a:buNone/>
            </a:pPr>
            <a:r>
              <a:rPr lang="en-US" dirty="0" err="1"/>
              <a:t>Moshfeghi</a:t>
            </a:r>
            <a:r>
              <a:rPr lang="en-US" dirty="0"/>
              <a:t> A, </a:t>
            </a:r>
            <a:r>
              <a:rPr lang="en-US" dirty="0" err="1"/>
              <a:t>Garmo</a:t>
            </a:r>
            <a:r>
              <a:rPr lang="en-US" dirty="0"/>
              <a:t> V, </a:t>
            </a:r>
            <a:r>
              <a:rPr lang="en-US" dirty="0" err="1"/>
              <a:t>Sheinson</a:t>
            </a:r>
            <a:r>
              <a:rPr lang="en-US" dirty="0"/>
              <a:t> D, et al. Five-Year Patterns of Diabetic Retinopathy Progression in US Clinical Practice. </a:t>
            </a:r>
            <a:r>
              <a:rPr lang="en-US" dirty="0" err="1"/>
              <a:t>Clin</a:t>
            </a:r>
            <a:r>
              <a:rPr lang="en-US" dirty="0"/>
              <a:t> </a:t>
            </a:r>
            <a:r>
              <a:rPr lang="en-US" dirty="0" err="1"/>
              <a:t>Ophthalmol</a:t>
            </a:r>
            <a:r>
              <a:rPr lang="en-US" dirty="0"/>
              <a:t> 2020;14:3651–3659.</a:t>
            </a:r>
          </a:p>
          <a:p>
            <a:pPr marL="114300" lvl="0" indent="0">
              <a:buNone/>
            </a:pPr>
            <a:r>
              <a:rPr lang="en-US" dirty="0"/>
              <a:t> </a:t>
            </a:r>
            <a:r>
              <a:rPr lang="en-US" dirty="0" err="1"/>
              <a:t>Polizzi</a:t>
            </a:r>
            <a:r>
              <a:rPr lang="en-US" dirty="0"/>
              <a:t> S, Mahajan VB. Intravitreal Anti-VEGF Injections in Pregnancy: Case Series and Review of Literature. J </a:t>
            </a:r>
            <a:r>
              <a:rPr lang="en-US" dirty="0" err="1"/>
              <a:t>Ocul</a:t>
            </a:r>
            <a:r>
              <a:rPr lang="en-US" dirty="0"/>
              <a:t> </a:t>
            </a:r>
            <a:r>
              <a:rPr lang="en-US" dirty="0" err="1"/>
              <a:t>Pharmacol</a:t>
            </a:r>
            <a:r>
              <a:rPr lang="en-US" dirty="0"/>
              <a:t> </a:t>
            </a:r>
            <a:r>
              <a:rPr lang="en-US" dirty="0" err="1"/>
              <a:t>Ther</a:t>
            </a:r>
            <a:r>
              <a:rPr lang="en-US" dirty="0"/>
              <a:t> 2015;31:605–610.</a:t>
            </a:r>
          </a:p>
          <a:p>
            <a:pPr marL="114300" lvl="0" indent="0">
              <a:buNone/>
            </a:pPr>
            <a:r>
              <a:rPr lang="en-US" dirty="0" err="1"/>
              <a:t>Royle</a:t>
            </a:r>
            <a:r>
              <a:rPr lang="en-US" dirty="0"/>
              <a:t> P, Mistry H, Auguste P, et al. The landmark trials: Diabetic Retinopathy Study and Early Treatment Diabetic Retinopathy Study. In: </a:t>
            </a:r>
            <a:r>
              <a:rPr lang="en-US" i="1" dirty="0"/>
              <a:t>Pan-retinal photocoagulation and other forms of laser treatment and drug therapies for non-proliferative diabetic retinopathy: systematic review and economic evaluation</a:t>
            </a:r>
            <a:r>
              <a:rPr lang="en-US" dirty="0"/>
              <a:t>. NIHR Journals Library; 2015. Available at: https://</a:t>
            </a:r>
            <a:r>
              <a:rPr lang="en-US" dirty="0" err="1"/>
              <a:t>www.ncbi.nlm.nih.gov</a:t>
            </a:r>
            <a:r>
              <a:rPr lang="en-US" dirty="0"/>
              <a:t>/books/NBK305100/ [Accessed July 18, 2023].</a:t>
            </a:r>
          </a:p>
          <a:p>
            <a:pPr marL="114300" lvl="0" indent="0">
              <a:buNone/>
            </a:pPr>
            <a:r>
              <a:rPr lang="en-US" dirty="0"/>
              <a:t> Yoshida Y, Joshi P, </a:t>
            </a:r>
            <a:r>
              <a:rPr lang="en-US" dirty="0" err="1"/>
              <a:t>Barri</a:t>
            </a:r>
            <a:r>
              <a:rPr lang="en-US" dirty="0"/>
              <a:t> S, et al. Progression of retinopathy with glucagon-like peptide-1 receptor agonists with cardiovascular benefits in type 2 diabetes – A systematic review and meta-analysis. Journal of Diabetes and its Complications 2022;36:108255.</a:t>
            </a:r>
          </a:p>
          <a:p>
            <a:pPr marL="114300" indent="0">
              <a:buNone/>
            </a:pPr>
            <a:endParaRPr lang="en-US" dirty="0"/>
          </a:p>
        </p:txBody>
      </p:sp>
    </p:spTree>
    <p:extLst>
      <p:ext uri="{BB962C8B-B14F-4D97-AF65-F5344CB8AC3E}">
        <p14:creationId xmlns:p14="http://schemas.microsoft.com/office/powerpoint/2010/main" val="43121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1;p17">
            <a:extLst>
              <a:ext uri="{FF2B5EF4-FFF2-40B4-BE49-F238E27FC236}">
                <a16:creationId xmlns:a16="http://schemas.microsoft.com/office/drawing/2014/main" id="{45E61C75-20A5-CE4A-A0DB-A1C3B639E626}"/>
              </a:ext>
            </a:extLst>
          </p:cNvPr>
          <p:cNvPicPr preferRelativeResize="0"/>
          <p:nvPr/>
        </p:nvPicPr>
        <p:blipFill>
          <a:blip r:embed="rId3">
            <a:alphaModFix/>
          </a:blip>
          <a:stretch>
            <a:fillRect/>
          </a:stretch>
        </p:blipFill>
        <p:spPr>
          <a:xfrm>
            <a:off x="410967" y="0"/>
            <a:ext cx="8365387" cy="5260370"/>
          </a:xfrm>
          <a:prstGeom prst="rect">
            <a:avLst/>
          </a:prstGeom>
          <a:noFill/>
          <a:ln>
            <a:noFill/>
          </a:ln>
        </p:spPr>
      </p:pic>
    </p:spTree>
    <p:extLst>
      <p:ext uri="{BB962C8B-B14F-4D97-AF65-F5344CB8AC3E}">
        <p14:creationId xmlns:p14="http://schemas.microsoft.com/office/powerpoint/2010/main" val="208028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diabetic retinopathy?</a:t>
            </a:r>
            <a:endParaRPr/>
          </a:p>
        </p:txBody>
      </p:sp>
      <p:sp>
        <p:nvSpPr>
          <p:cNvPr id="87" name="Google Shape;87;p18"/>
          <p:cNvSpPr txBox="1">
            <a:spLocks noGrp="1"/>
          </p:cNvSpPr>
          <p:nvPr>
            <p:ph type="body" idx="1"/>
          </p:nvPr>
        </p:nvSpPr>
        <p:spPr>
          <a:xfrm>
            <a:off x="393894" y="1767154"/>
            <a:ext cx="3623302" cy="317471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Changes that occur in the retina from the effects of diabetes</a:t>
            </a:r>
            <a:endParaRPr dirty="0"/>
          </a:p>
          <a:p>
            <a:pPr marL="457200" lvl="0" indent="-342900" algn="l" rtl="0">
              <a:spcBef>
                <a:spcPts val="1200"/>
              </a:spcBef>
              <a:spcAft>
                <a:spcPts val="0"/>
              </a:spcAft>
              <a:buSzPts val="1800"/>
              <a:buChar char="-"/>
            </a:pPr>
            <a:r>
              <a:rPr lang="en" dirty="0"/>
              <a:t>Hemorrhages/ microaneurysms</a:t>
            </a:r>
            <a:endParaRPr dirty="0"/>
          </a:p>
          <a:p>
            <a:pPr marL="457200" lvl="0" indent="-342900" algn="l" rtl="0">
              <a:spcBef>
                <a:spcPts val="0"/>
              </a:spcBef>
              <a:spcAft>
                <a:spcPts val="0"/>
              </a:spcAft>
              <a:buSzPts val="1800"/>
              <a:buChar char="-"/>
            </a:pPr>
            <a:r>
              <a:rPr lang="en" dirty="0"/>
              <a:t>Retinal infarcts (cotton wool spots)</a:t>
            </a:r>
            <a:endParaRPr dirty="0"/>
          </a:p>
          <a:p>
            <a:pPr marL="457200" lvl="0" indent="-342900" algn="l" rtl="0">
              <a:spcBef>
                <a:spcPts val="0"/>
              </a:spcBef>
              <a:spcAft>
                <a:spcPts val="0"/>
              </a:spcAft>
              <a:buSzPts val="1800"/>
              <a:buChar char="-"/>
            </a:pPr>
            <a:r>
              <a:rPr lang="en" dirty="0"/>
              <a:t>Vascular abnormalities </a:t>
            </a:r>
            <a:endParaRPr dirty="0"/>
          </a:p>
          <a:p>
            <a:pPr marL="457200" lvl="0" indent="-342900" algn="l" rtl="0">
              <a:spcBef>
                <a:spcPts val="0"/>
              </a:spcBef>
              <a:spcAft>
                <a:spcPts val="0"/>
              </a:spcAft>
              <a:buSzPts val="1800"/>
              <a:buChar char="-"/>
            </a:pPr>
            <a:r>
              <a:rPr lang="en" dirty="0"/>
              <a:t>Capillary Non perfusion</a:t>
            </a:r>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 dirty="0"/>
              <a:t>Macular edema</a:t>
            </a:r>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US" dirty="0"/>
              <a:t>N</a:t>
            </a:r>
            <a:r>
              <a:rPr lang="en" dirty="0" err="1"/>
              <a:t>eovascularization</a:t>
            </a:r>
            <a:endParaRPr lang="en" dirty="0"/>
          </a:p>
          <a:p>
            <a:pPr marL="457200" lvl="0" indent="-342900" algn="l" rtl="0">
              <a:spcBef>
                <a:spcPts val="0"/>
              </a:spcBef>
              <a:spcAft>
                <a:spcPts val="0"/>
              </a:spcAft>
              <a:buSzPts val="1800"/>
              <a:buChar char="-"/>
            </a:pPr>
            <a:r>
              <a:rPr lang="en" dirty="0"/>
              <a:t>Tractional retinal detachment</a:t>
            </a:r>
            <a:endParaRPr dirty="0"/>
          </a:p>
        </p:txBody>
      </p:sp>
      <p:pic>
        <p:nvPicPr>
          <p:cNvPr id="3" name="Picture 2">
            <a:extLst>
              <a:ext uri="{FF2B5EF4-FFF2-40B4-BE49-F238E27FC236}">
                <a16:creationId xmlns:a16="http://schemas.microsoft.com/office/drawing/2014/main" id="{22974AE3-8CC8-6342-AF93-6CE5D818C9E6}"/>
              </a:ext>
            </a:extLst>
          </p:cNvPr>
          <p:cNvPicPr>
            <a:picLocks noChangeAspect="1"/>
          </p:cNvPicPr>
          <p:nvPr/>
        </p:nvPicPr>
        <p:blipFill>
          <a:blip r:embed="rId3"/>
          <a:stretch>
            <a:fillRect/>
          </a:stretch>
        </p:blipFill>
        <p:spPr>
          <a:xfrm>
            <a:off x="5487893" y="0"/>
            <a:ext cx="3656107" cy="5265174"/>
          </a:xfrm>
          <a:prstGeom prst="rect">
            <a:avLst/>
          </a:prstGeom>
        </p:spPr>
      </p:pic>
      <p:sp>
        <p:nvSpPr>
          <p:cNvPr id="4" name="TextBox 3">
            <a:extLst>
              <a:ext uri="{FF2B5EF4-FFF2-40B4-BE49-F238E27FC236}">
                <a16:creationId xmlns:a16="http://schemas.microsoft.com/office/drawing/2014/main" id="{D6815942-0B28-7B49-B09F-E007B8379263}"/>
              </a:ext>
            </a:extLst>
          </p:cNvPr>
          <p:cNvSpPr txBox="1"/>
          <p:nvPr/>
        </p:nvSpPr>
        <p:spPr>
          <a:xfrm>
            <a:off x="855407" y="4834147"/>
            <a:ext cx="4896464" cy="215444"/>
          </a:xfrm>
          <a:prstGeom prst="rect">
            <a:avLst/>
          </a:prstGeom>
          <a:noFill/>
        </p:spPr>
        <p:txBody>
          <a:bodyPr wrap="square" rtlCol="0">
            <a:spAutoFit/>
          </a:bodyPr>
          <a:lstStyle/>
          <a:p>
            <a:r>
              <a:rPr lang="en-US" sz="800" dirty="0"/>
              <a:t>Antonetti DA, Klein R, Gardner TW. “Diabetic Retinopathy”. N </a:t>
            </a:r>
            <a:r>
              <a:rPr lang="en-US" sz="800" dirty="0" err="1"/>
              <a:t>Engl</a:t>
            </a:r>
            <a:r>
              <a:rPr lang="en-US" sz="800" dirty="0"/>
              <a:t> J Med 2012; 366 1227-1239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Epidemiology of diabetic retinopathy (DR)</a:t>
            </a:r>
            <a:endParaRPr dirty="0"/>
          </a:p>
        </p:txBody>
      </p:sp>
      <p:sp>
        <p:nvSpPr>
          <p:cNvPr id="93" name="Google Shape;93;p19"/>
          <p:cNvSpPr txBox="1">
            <a:spLocks noGrp="1"/>
          </p:cNvSpPr>
          <p:nvPr>
            <p:ph type="body" idx="1"/>
          </p:nvPr>
        </p:nvSpPr>
        <p:spPr>
          <a:xfrm>
            <a:off x="311700" y="1804772"/>
            <a:ext cx="8520600" cy="2955832"/>
          </a:xfrm>
          <a:prstGeom prst="rect">
            <a:avLst/>
          </a:prstGeom>
        </p:spPr>
        <p:txBody>
          <a:bodyPr spcFirstLastPara="1" wrap="square" lIns="91425" tIns="91425" rIns="91425" bIns="91425" anchor="t" anchorCtr="0">
            <a:normAutofit/>
          </a:bodyPr>
          <a:lstStyle/>
          <a:p>
            <a:pPr marL="285750" indent="-285750"/>
            <a:r>
              <a:rPr lang="en" dirty="0"/>
              <a:t>Leading cause of vision loss in Adults 20-74 </a:t>
            </a:r>
            <a:r>
              <a:rPr lang="en" dirty="0" err="1"/>
              <a:t>yo</a:t>
            </a:r>
            <a:r>
              <a:rPr lang="en" dirty="0"/>
              <a:t>.</a:t>
            </a:r>
            <a:endParaRPr dirty="0"/>
          </a:p>
          <a:p>
            <a:pPr marL="285750" indent="-285750">
              <a:spcBef>
                <a:spcPts val="1200"/>
              </a:spcBef>
            </a:pPr>
            <a:r>
              <a:rPr lang="en" dirty="0"/>
              <a:t>2010: 285 million people with DM</a:t>
            </a:r>
            <a:endParaRPr dirty="0"/>
          </a:p>
          <a:p>
            <a:pPr marL="285750" indent="-285750">
              <a:spcBef>
                <a:spcPts val="1200"/>
              </a:spcBef>
            </a:pPr>
            <a:r>
              <a:rPr lang="en" dirty="0"/>
              <a:t>	Over ⅓ have Diabetic Retinopathy (DR)</a:t>
            </a:r>
            <a:endParaRPr dirty="0"/>
          </a:p>
          <a:p>
            <a:pPr marL="285750" indent="-285750">
              <a:spcBef>
                <a:spcPts val="1200"/>
              </a:spcBef>
            </a:pPr>
            <a:r>
              <a:rPr lang="en" dirty="0"/>
              <a:t>		⅓ have </a:t>
            </a:r>
            <a:r>
              <a:rPr lang="en" b="1" dirty="0"/>
              <a:t>vision-threatening DR</a:t>
            </a:r>
          </a:p>
          <a:p>
            <a:pPr marL="742950" lvl="1" indent="-285750">
              <a:spcBef>
                <a:spcPts val="1200"/>
              </a:spcBef>
            </a:pPr>
            <a:r>
              <a:rPr lang="en" dirty="0"/>
              <a:t>Severe non-proliferative DR</a:t>
            </a:r>
          </a:p>
          <a:p>
            <a:pPr marL="742950" lvl="1" indent="-285750">
              <a:spcBef>
                <a:spcPts val="1200"/>
              </a:spcBef>
            </a:pPr>
            <a:r>
              <a:rPr lang="en" dirty="0"/>
              <a:t>Proliferative DR</a:t>
            </a:r>
          </a:p>
          <a:p>
            <a:pPr marL="742950" lvl="1" indent="-285750">
              <a:spcBef>
                <a:spcPts val="1200"/>
              </a:spcBef>
            </a:pPr>
            <a:r>
              <a:rPr lang="en" dirty="0"/>
              <a:t>Diabetic macular edema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3E0A-F877-6441-B55E-768A6C727C0B}"/>
              </a:ext>
            </a:extLst>
          </p:cNvPr>
          <p:cNvSpPr>
            <a:spLocks noGrp="1"/>
          </p:cNvSpPr>
          <p:nvPr>
            <p:ph type="title"/>
          </p:nvPr>
        </p:nvSpPr>
        <p:spPr/>
        <p:txBody>
          <a:bodyPr/>
          <a:lstStyle/>
          <a:p>
            <a:r>
              <a:rPr lang="en-US" dirty="0"/>
              <a:t>Pathophysiology</a:t>
            </a:r>
          </a:p>
        </p:txBody>
      </p:sp>
      <p:sp>
        <p:nvSpPr>
          <p:cNvPr id="3" name="Content Placeholder 2">
            <a:extLst>
              <a:ext uri="{FF2B5EF4-FFF2-40B4-BE49-F238E27FC236}">
                <a16:creationId xmlns:a16="http://schemas.microsoft.com/office/drawing/2014/main" id="{02A3E84A-A1CA-7746-BD28-AD6F6E32A8F5}"/>
              </a:ext>
            </a:extLst>
          </p:cNvPr>
          <p:cNvSpPr>
            <a:spLocks noGrp="1"/>
          </p:cNvSpPr>
          <p:nvPr>
            <p:ph sz="half" idx="1"/>
          </p:nvPr>
        </p:nvSpPr>
        <p:spPr/>
        <p:txBody>
          <a:bodyPr/>
          <a:lstStyle/>
          <a:p>
            <a:r>
              <a:rPr lang="en-US" dirty="0"/>
              <a:t>Hyperglycemia induced vascular damage</a:t>
            </a:r>
          </a:p>
          <a:p>
            <a:r>
              <a:rPr lang="en-US" dirty="0"/>
              <a:t>Pericyte loss, loss of vascular integrity</a:t>
            </a:r>
          </a:p>
          <a:p>
            <a:pPr lvl="1"/>
            <a:r>
              <a:rPr lang="en-US" dirty="0"/>
              <a:t>Hyperpermeability</a:t>
            </a:r>
          </a:p>
          <a:p>
            <a:pPr lvl="1"/>
            <a:r>
              <a:rPr lang="en-US" dirty="0"/>
              <a:t>Microaneurysm formation</a:t>
            </a:r>
          </a:p>
          <a:p>
            <a:r>
              <a:rPr lang="en-US" dirty="0"/>
              <a:t>Endothelial cell death, BM thickening</a:t>
            </a:r>
          </a:p>
          <a:p>
            <a:pPr lvl="1"/>
            <a:r>
              <a:rPr lang="en-US" dirty="0"/>
              <a:t>Capillary occlusion</a:t>
            </a:r>
          </a:p>
          <a:p>
            <a:pPr lvl="1"/>
            <a:r>
              <a:rPr lang="en-US" dirty="0"/>
              <a:t>Ischemia</a:t>
            </a:r>
          </a:p>
        </p:txBody>
      </p:sp>
      <p:pic>
        <p:nvPicPr>
          <p:cNvPr id="6" name="Content Placeholder 5">
            <a:extLst>
              <a:ext uri="{FF2B5EF4-FFF2-40B4-BE49-F238E27FC236}">
                <a16:creationId xmlns:a16="http://schemas.microsoft.com/office/drawing/2014/main" id="{ABA6E039-98DD-1A42-9D06-DDCC9E994DFE}"/>
              </a:ext>
            </a:extLst>
          </p:cNvPr>
          <p:cNvPicPr>
            <a:picLocks noGrp="1" noChangeAspect="1"/>
          </p:cNvPicPr>
          <p:nvPr>
            <p:ph sz="half" idx="2"/>
          </p:nvPr>
        </p:nvPicPr>
        <p:blipFill rotWithShape="1">
          <a:blip r:embed="rId3"/>
          <a:srcRect l="39123" b="-3112"/>
          <a:stretch/>
        </p:blipFill>
        <p:spPr>
          <a:xfrm>
            <a:off x="5309419" y="182570"/>
            <a:ext cx="3480620" cy="4960930"/>
          </a:xfrm>
        </p:spPr>
      </p:pic>
      <p:sp>
        <p:nvSpPr>
          <p:cNvPr id="7" name="TextBox 6">
            <a:extLst>
              <a:ext uri="{FF2B5EF4-FFF2-40B4-BE49-F238E27FC236}">
                <a16:creationId xmlns:a16="http://schemas.microsoft.com/office/drawing/2014/main" id="{9BF36EDB-72CB-E745-A886-5A5A5BB24665}"/>
              </a:ext>
            </a:extLst>
          </p:cNvPr>
          <p:cNvSpPr txBox="1"/>
          <p:nvPr/>
        </p:nvSpPr>
        <p:spPr>
          <a:xfrm>
            <a:off x="211324" y="4656178"/>
            <a:ext cx="4925961" cy="553998"/>
          </a:xfrm>
          <a:prstGeom prst="rect">
            <a:avLst/>
          </a:prstGeom>
          <a:noFill/>
        </p:spPr>
        <p:txBody>
          <a:bodyPr wrap="square" rtlCol="0">
            <a:spAutoFit/>
          </a:bodyPr>
          <a:lstStyle/>
          <a:p>
            <a:r>
              <a:rPr lang="en-US" sz="800" dirty="0" err="1"/>
              <a:t>Ferland</a:t>
            </a:r>
            <a:r>
              <a:rPr lang="en-US" sz="800" dirty="0"/>
              <a:t>-McCollough D, Slater S, Richard J et al. Pericytes, and overlooked player in vascular pathobiology. </a:t>
            </a:r>
            <a:r>
              <a:rPr lang="en-US" sz="800" dirty="0" err="1"/>
              <a:t>Pharmacol</a:t>
            </a:r>
            <a:r>
              <a:rPr lang="en-US" sz="800" dirty="0"/>
              <a:t> </a:t>
            </a:r>
            <a:r>
              <a:rPr lang="en-US" sz="800" dirty="0" err="1"/>
              <a:t>Ther</a:t>
            </a:r>
            <a:r>
              <a:rPr lang="en-US" sz="800" dirty="0"/>
              <a:t>. 2017; 171:30-42</a:t>
            </a:r>
          </a:p>
          <a:p>
            <a:endParaRPr lang="en-US" dirty="0"/>
          </a:p>
        </p:txBody>
      </p:sp>
    </p:spTree>
    <p:extLst>
      <p:ext uri="{BB962C8B-B14F-4D97-AF65-F5344CB8AC3E}">
        <p14:creationId xmlns:p14="http://schemas.microsoft.com/office/powerpoint/2010/main" val="742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Staging of Diabetic Retinopathy</a:t>
            </a:r>
            <a:endParaRPr dirty="0"/>
          </a:p>
        </p:txBody>
      </p:sp>
      <p:sp>
        <p:nvSpPr>
          <p:cNvPr id="105" name="Google Shape;105;p21"/>
          <p:cNvSpPr txBox="1">
            <a:spLocks noGrp="1"/>
          </p:cNvSpPr>
          <p:nvPr>
            <p:ph type="body" idx="1"/>
          </p:nvPr>
        </p:nvSpPr>
        <p:spPr>
          <a:xfrm>
            <a:off x="1312606" y="1622324"/>
            <a:ext cx="7519694" cy="3062692"/>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None/>
            </a:pPr>
            <a:r>
              <a:rPr lang="en" b="1" dirty="0"/>
              <a:t>Non-proliferative diabetic retinopathy (asymptomatic)</a:t>
            </a:r>
            <a:endParaRPr b="1" dirty="0"/>
          </a:p>
          <a:p>
            <a:pPr marL="0" lvl="0" indent="0" algn="l" rtl="0">
              <a:spcBef>
                <a:spcPts val="1200"/>
              </a:spcBef>
              <a:spcAft>
                <a:spcPts val="0"/>
              </a:spcAft>
              <a:buNone/>
            </a:pPr>
            <a:r>
              <a:rPr lang="en" dirty="0"/>
              <a:t>	Mild: microaneurysms only</a:t>
            </a:r>
          </a:p>
          <a:p>
            <a:pPr marL="0" lvl="0" indent="0" algn="l" rtl="0">
              <a:spcBef>
                <a:spcPts val="1200"/>
              </a:spcBef>
              <a:spcAft>
                <a:spcPts val="0"/>
              </a:spcAft>
              <a:buNone/>
            </a:pPr>
            <a:r>
              <a:rPr lang="en" dirty="0"/>
              <a:t>	Moderate</a:t>
            </a:r>
          </a:p>
          <a:p>
            <a:pPr marL="0" lvl="0" indent="0" algn="l" rtl="0">
              <a:spcBef>
                <a:spcPts val="1200"/>
              </a:spcBef>
              <a:spcAft>
                <a:spcPts val="0"/>
              </a:spcAft>
              <a:buNone/>
            </a:pPr>
            <a:r>
              <a:rPr lang="en" dirty="0"/>
              <a:t>	Severe : 4 quadrants of hemorrhages, Vascular anomalies</a:t>
            </a:r>
          </a:p>
          <a:p>
            <a:pPr marL="0" lvl="0" indent="0" algn="l" rtl="0">
              <a:spcBef>
                <a:spcPts val="1200"/>
              </a:spcBef>
              <a:spcAft>
                <a:spcPts val="0"/>
              </a:spcAft>
              <a:buNone/>
            </a:pPr>
            <a:r>
              <a:rPr lang="en" b="1" dirty="0"/>
              <a:t>Proliferative diabetic retinopathy</a:t>
            </a:r>
            <a:endParaRPr b="1" dirty="0"/>
          </a:p>
          <a:p>
            <a:pPr marL="0" lvl="0" indent="457200" algn="l" rtl="0">
              <a:spcBef>
                <a:spcPts val="1200"/>
              </a:spcBef>
              <a:spcAft>
                <a:spcPts val="0"/>
              </a:spcAft>
              <a:buNone/>
            </a:pPr>
            <a:r>
              <a:rPr lang="en" dirty="0"/>
              <a:t>Growth of new blood vessels within the retina (neovascularization)</a:t>
            </a:r>
          </a:p>
          <a:p>
            <a:pPr marL="0" lvl="0" indent="457200" algn="l" rtl="0">
              <a:spcBef>
                <a:spcPts val="1200"/>
              </a:spcBef>
              <a:spcAft>
                <a:spcPts val="0"/>
              </a:spcAft>
              <a:buNone/>
            </a:pPr>
            <a:r>
              <a:rPr lang="en-US" dirty="0"/>
              <a:t>Vitreous hemorrhage</a:t>
            </a:r>
            <a:endParaRPr dirty="0"/>
          </a:p>
          <a:p>
            <a:pPr marL="0" lvl="0" indent="457200" algn="l" rtl="0">
              <a:spcBef>
                <a:spcPts val="1200"/>
              </a:spcBef>
              <a:spcAft>
                <a:spcPts val="0"/>
              </a:spcAft>
              <a:buNone/>
            </a:pPr>
            <a:r>
              <a:rPr lang="en-US" dirty="0"/>
              <a:t>Tractional retinal detachments</a:t>
            </a:r>
            <a:endParaRPr dirty="0"/>
          </a:p>
          <a:p>
            <a:pPr marL="0" lvl="0" indent="0" algn="l" rtl="0">
              <a:spcBef>
                <a:spcPts val="1200"/>
              </a:spcBef>
              <a:spcAft>
                <a:spcPts val="1200"/>
              </a:spcAft>
              <a:buNone/>
            </a:pPr>
            <a:r>
              <a:rPr lang="en" dirty="0">
                <a:solidFill>
                  <a:srgbClr val="FF0000"/>
                </a:solidFill>
              </a:rPr>
              <a:t>** at any point, </a:t>
            </a:r>
            <a:r>
              <a:rPr lang="en" b="1" dirty="0">
                <a:solidFill>
                  <a:srgbClr val="FF0000"/>
                </a:solidFill>
              </a:rPr>
              <a:t>diabetic macular edema </a:t>
            </a:r>
            <a:r>
              <a:rPr lang="en" dirty="0">
                <a:solidFill>
                  <a:srgbClr val="FF0000"/>
                </a:solidFill>
              </a:rPr>
              <a:t>can develop, causing decline in vision</a:t>
            </a:r>
            <a:endParaRPr dirty="0">
              <a:solidFill>
                <a:srgbClr val="FF0000"/>
              </a:solidFill>
            </a:endParaRPr>
          </a:p>
        </p:txBody>
      </p:sp>
      <p:sp>
        <p:nvSpPr>
          <p:cNvPr id="106" name="Google Shape;106;p21"/>
          <p:cNvSpPr/>
          <p:nvPr/>
        </p:nvSpPr>
        <p:spPr>
          <a:xfrm flipH="1">
            <a:off x="462997" y="1733070"/>
            <a:ext cx="657880" cy="28412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FDED1ABB809241B49E7BDBFF2CE6FF" ma:contentTypeVersion="17" ma:contentTypeDescription="Create a new document." ma:contentTypeScope="" ma:versionID="9d9ee6dc3a6f7a2c734d0e5bf71ef877">
  <xsd:schema xmlns:xsd="http://www.w3.org/2001/XMLSchema" xmlns:xs="http://www.w3.org/2001/XMLSchema" xmlns:p="http://schemas.microsoft.com/office/2006/metadata/properties" xmlns:ns2="93879378-8181-43eb-8364-efd9cb9c6e94" xmlns:ns3="f3c923bd-b0ed-4677-8989-55d63de09f7c" targetNamespace="http://schemas.microsoft.com/office/2006/metadata/properties" ma:root="true" ma:fieldsID="8cec11a999a3ca71e08cf9f6c7d08c3d" ns2:_="" ns3:_="">
    <xsd:import namespace="93879378-8181-43eb-8364-efd9cb9c6e94"/>
    <xsd:import namespace="f3c923bd-b0ed-4677-8989-55d63de09f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79378-8181-43eb-8364-efd9cb9c6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0e0358-9633-45b6-87ba-2bbb254973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c923bd-b0ed-4677-8989-55d63de09f7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00c1b8-8749-4d54-b4db-dd789a0e8536}" ma:internalName="TaxCatchAll" ma:showField="CatchAllData" ma:web="f3c923bd-b0ed-4677-8989-55d63de09f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EF9C62-38CD-49F6-A1AA-339B8FBEECF5}">
  <ds:schemaRefs>
    <ds:schemaRef ds:uri="http://schemas.microsoft.com/sharepoint/v3/contenttype/forms"/>
  </ds:schemaRefs>
</ds:datastoreItem>
</file>

<file path=customXml/itemProps2.xml><?xml version="1.0" encoding="utf-8"?>
<ds:datastoreItem xmlns:ds="http://schemas.openxmlformats.org/officeDocument/2006/customXml" ds:itemID="{2DAE7050-8F09-45E3-8ED5-F5A426919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79378-8181-43eb-8364-efd9cb9c6e94"/>
    <ds:schemaRef ds:uri="f3c923bd-b0ed-4677-8989-55d63de09f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{2016E7BA-E1E0-FF41-A003-BC2064BB555E}tf10001076</Template>
  <TotalTime>19120</TotalTime>
  <Words>2768</Words>
  <Application>Microsoft Office PowerPoint</Application>
  <PresentationFormat>On-screen Show (16:9)</PresentationFormat>
  <Paragraphs>288</Paragraphs>
  <Slides>41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Century Gothic</vt:lpstr>
      <vt:lpstr>Wingdings 3</vt:lpstr>
      <vt:lpstr>Ion Boardroom</vt:lpstr>
      <vt:lpstr>Diabetic Retinopathy Past, Present and Future</vt:lpstr>
      <vt:lpstr>Financial Disclosures</vt:lpstr>
      <vt:lpstr>Objectives</vt:lpstr>
      <vt:lpstr>PowerPoint Presentation</vt:lpstr>
      <vt:lpstr>PowerPoint Presentation</vt:lpstr>
      <vt:lpstr>What is diabetic retinopathy?</vt:lpstr>
      <vt:lpstr>Epidemiology of diabetic retinopathy (DR)</vt:lpstr>
      <vt:lpstr>Pathophysiology</vt:lpstr>
      <vt:lpstr>Staging of Diabetic Retinopathy</vt:lpstr>
      <vt:lpstr>Diabetic Macular Edema (DME)</vt:lpstr>
      <vt:lpstr>Neovascularization </vt:lpstr>
      <vt:lpstr>Vision Threatening Complications</vt:lpstr>
      <vt:lpstr>PowerPoint Presentation</vt:lpstr>
      <vt:lpstr>PowerPoint Presentation</vt:lpstr>
      <vt:lpstr>PowerPoint Presentation</vt:lpstr>
      <vt:lpstr>Wisconsin ESDR: </vt:lpstr>
      <vt:lpstr>Screening guideline of Diabetic Retinopathy</vt:lpstr>
      <vt:lpstr>Risk factors: for vision loss</vt:lpstr>
      <vt:lpstr>Landmark trials</vt:lpstr>
      <vt:lpstr>Panretinal Photocoagulation (PRP)</vt:lpstr>
      <vt:lpstr>PowerPoint Presentation</vt:lpstr>
      <vt:lpstr>VEGF</vt:lpstr>
      <vt:lpstr>The Anti VEGF Era</vt:lpstr>
      <vt:lpstr>PowerPoint Presentation</vt:lpstr>
      <vt:lpstr>PowerPoint Presentation</vt:lpstr>
      <vt:lpstr>PowerPoint Presentation</vt:lpstr>
      <vt:lpstr>PowerPoint Presentation</vt:lpstr>
      <vt:lpstr>Procedure and Safety of Intravitreal injections</vt:lpstr>
      <vt:lpstr>Downsides to Intravitreal injections</vt:lpstr>
      <vt:lpstr>Lost to follow up study</vt:lpstr>
      <vt:lpstr>GLP-1 Receptor Agonist and Retinopathy</vt:lpstr>
      <vt:lpstr>SUSTAIN 6 Results</vt:lpstr>
      <vt:lpstr>FOCUS Study</vt:lpstr>
      <vt:lpstr>Pregnancy and Retinopathy</vt:lpstr>
      <vt:lpstr>Pregnancy and Retinopathy</vt:lpstr>
      <vt:lpstr>Future Directions</vt:lpstr>
      <vt:lpstr>Future Directions- Current Trials</vt:lpstr>
      <vt:lpstr>Future Directions- Current Trials</vt:lpstr>
      <vt:lpstr>Future Directions: gene therapy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Retinopathy Past, Present and Future</dc:title>
  <dc:creator>Mel Mayer</dc:creator>
  <cp:lastModifiedBy>Melanie Mayer</cp:lastModifiedBy>
  <cp:revision>53</cp:revision>
  <dcterms:modified xsi:type="dcterms:W3CDTF">2023-07-26T21:12:23Z</dcterms:modified>
</cp:coreProperties>
</file>