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  <p:sldMasterId id="2147483712" r:id="rId5"/>
  </p:sldMasterIdLst>
  <p:notesMasterIdLst>
    <p:notesMasterId r:id="rId60"/>
  </p:notesMasterIdLst>
  <p:sldIdLst>
    <p:sldId id="456" r:id="rId6"/>
    <p:sldId id="346" r:id="rId7"/>
    <p:sldId id="434" r:id="rId8"/>
    <p:sldId id="407" r:id="rId9"/>
    <p:sldId id="515" r:id="rId10"/>
    <p:sldId id="516" r:id="rId11"/>
    <p:sldId id="517" r:id="rId12"/>
    <p:sldId id="458" r:id="rId13"/>
    <p:sldId id="478" r:id="rId14"/>
    <p:sldId id="522" r:id="rId15"/>
    <p:sldId id="521" r:id="rId16"/>
    <p:sldId id="513" r:id="rId17"/>
    <p:sldId id="523" r:id="rId18"/>
    <p:sldId id="524" r:id="rId19"/>
    <p:sldId id="475" r:id="rId20"/>
    <p:sldId id="525" r:id="rId21"/>
    <p:sldId id="459" r:id="rId22"/>
    <p:sldId id="477" r:id="rId23"/>
    <p:sldId id="465" r:id="rId24"/>
    <p:sldId id="464" r:id="rId25"/>
    <p:sldId id="466" r:id="rId26"/>
    <p:sldId id="460" r:id="rId27"/>
    <p:sldId id="467" r:id="rId28"/>
    <p:sldId id="496" r:id="rId29"/>
    <p:sldId id="492" r:id="rId30"/>
    <p:sldId id="494" r:id="rId31"/>
    <p:sldId id="493" r:id="rId32"/>
    <p:sldId id="468" r:id="rId33"/>
    <p:sldId id="469" r:id="rId34"/>
    <p:sldId id="470" r:id="rId35"/>
    <p:sldId id="471" r:id="rId36"/>
    <p:sldId id="472" r:id="rId37"/>
    <p:sldId id="488" r:id="rId38"/>
    <p:sldId id="529" r:id="rId39"/>
    <p:sldId id="530" r:id="rId40"/>
    <p:sldId id="527" r:id="rId41"/>
    <p:sldId id="461" r:id="rId42"/>
    <p:sldId id="462" r:id="rId43"/>
    <p:sldId id="531" r:id="rId44"/>
    <p:sldId id="412" r:id="rId45"/>
    <p:sldId id="497" r:id="rId46"/>
    <p:sldId id="473" r:id="rId47"/>
    <p:sldId id="498" r:id="rId48"/>
    <p:sldId id="502" r:id="rId49"/>
    <p:sldId id="507" r:id="rId50"/>
    <p:sldId id="503" r:id="rId51"/>
    <p:sldId id="506" r:id="rId52"/>
    <p:sldId id="526" r:id="rId53"/>
    <p:sldId id="482" r:id="rId54"/>
    <p:sldId id="483" r:id="rId55"/>
    <p:sldId id="484" r:id="rId56"/>
    <p:sldId id="485" r:id="rId57"/>
    <p:sldId id="486" r:id="rId58"/>
    <p:sldId id="487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88"/>
    <a:srgbClr val="942092"/>
    <a:srgbClr val="75767F"/>
    <a:srgbClr val="6C6D76"/>
    <a:srgbClr val="63646B"/>
    <a:srgbClr val="606167"/>
    <a:srgbClr val="5C5D62"/>
    <a:srgbClr val="E5B901"/>
    <a:srgbClr val="F0C200"/>
    <a:srgbClr val="008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EA73E7-CE99-4D82-BC34-95A446CCB2E1}" v="53" dt="2022-10-08T20:33:01.0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83" autoAdjust="0"/>
    <p:restoredTop sz="85698" autoAdjust="0"/>
  </p:normalViewPr>
  <p:slideViewPr>
    <p:cSldViewPr snapToGrid="0" snapToObjects="1">
      <p:cViewPr varScale="1">
        <p:scale>
          <a:sx n="95" d="100"/>
          <a:sy n="95" d="100"/>
        </p:scale>
        <p:origin x="106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1-234E-40CE-A935-142C79C2F79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234E-40CE-A935-142C79C2F797}"/>
              </c:ext>
            </c:extLst>
          </c:dPt>
          <c:dPt>
            <c:idx val="2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5-234E-40CE-A935-142C79C2F797}"/>
              </c:ext>
            </c:extLst>
          </c:dPt>
          <c:dLbls>
            <c:dLbl>
              <c:idx val="0"/>
              <c:layout>
                <c:manualLayout>
                  <c:x val="8.6831012442889099E-2"/>
                  <c:y val="-0.20720849905312999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614242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4E-40CE-A935-142C79C2F797}"/>
                </c:ext>
              </c:extLst>
            </c:dLbl>
            <c:dLbl>
              <c:idx val="1"/>
              <c:layout>
                <c:manualLayout>
                  <c:x val="-1.00078983182658E-2"/>
                  <c:y val="6.77484548592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34E-40CE-A935-142C79C2F7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0">
                    <a:solidFill>
                      <a:srgbClr val="61424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In-Range</c:v>
                </c:pt>
                <c:pt idx="1">
                  <c:v>Hyperglycemia</c:v>
                </c:pt>
                <c:pt idx="2">
                  <c:v>Hypoglycemia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0.63</c:v>
                </c:pt>
                <c:pt idx="1">
                  <c:v>0.28999999999999998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34E-40CE-A935-142C79C2F7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29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1-3DBB-4894-BC07-128233301B2A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3DBB-4894-BC07-128233301B2A}"/>
              </c:ext>
            </c:extLst>
          </c:dPt>
          <c:dPt>
            <c:idx val="2"/>
            <c:bubble3D val="0"/>
            <c:spPr>
              <a:solidFill>
                <a:srgbClr val="3366FF"/>
              </a:solidFill>
            </c:spPr>
            <c:extLst>
              <c:ext xmlns:c16="http://schemas.microsoft.com/office/drawing/2014/chart" uri="{C3380CC4-5D6E-409C-BE32-E72D297353CC}">
                <c16:uniqueId val="{00000005-3DBB-4894-BC07-128233301B2A}"/>
              </c:ext>
            </c:extLst>
          </c:dPt>
          <c:dLbls>
            <c:dLbl>
              <c:idx val="0"/>
              <c:layout>
                <c:manualLayout>
                  <c:x val="1.1213789248566201E-2"/>
                  <c:y val="-3.3234474077671397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614242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BB-4894-BC07-128233301B2A}"/>
                </c:ext>
              </c:extLst>
            </c:dLbl>
            <c:dLbl>
              <c:idx val="1"/>
              <c:layout>
                <c:manualLayout>
                  <c:x val="-8.4646884417225593E-3"/>
                  <c:y val="-0.134285896725183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BB-4894-BC07-128233301B2A}"/>
                </c:ext>
              </c:extLst>
            </c:dLbl>
            <c:dLbl>
              <c:idx val="2"/>
              <c:layout>
                <c:manualLayout>
                  <c:x val="-3.11352921162633E-2"/>
                  <c:y val="3.0286593151556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BB-4894-BC07-128233301B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61424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In-Range</c:v>
                </c:pt>
                <c:pt idx="1">
                  <c:v>Hyperglycemia</c:v>
                </c:pt>
                <c:pt idx="2">
                  <c:v>Hypoglycemia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0.18</c:v>
                </c:pt>
                <c:pt idx="1">
                  <c:v>0.57999999999999996</c:v>
                </c:pt>
                <c:pt idx="2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BB-4894-BC07-128233301B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86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1-9383-4AD4-9083-776FB169B187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383-4AD4-9083-776FB169B1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9383-4AD4-9083-776FB169B187}"/>
              </c:ext>
            </c:extLst>
          </c:dPt>
          <c:dLbls>
            <c:dLbl>
              <c:idx val="0"/>
              <c:layout>
                <c:manualLayout>
                  <c:x val="0.30451382813259498"/>
                  <c:y val="-2.2444284232990899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83-4AD4-9083-776FB169B187}"/>
                </c:ext>
              </c:extLst>
            </c:dLbl>
            <c:dLbl>
              <c:idx val="1"/>
              <c:layout>
                <c:manualLayout>
                  <c:x val="-8.4646884417225593E-3"/>
                  <c:y val="-0.1342858967251830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83-4AD4-9083-776FB169B187}"/>
                </c:ext>
              </c:extLst>
            </c:dLbl>
            <c:dLbl>
              <c:idx val="2"/>
              <c:layout>
                <c:manualLayout>
                  <c:x val="-3.11352921162633E-2"/>
                  <c:y val="3.0286593151556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83-4AD4-9083-776FB169B1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In-Range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383-4AD4-9083-776FB169B1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86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1889318733582E-2"/>
          <c:y val="0.13304007426769168"/>
          <c:w val="0.93037792817461129"/>
          <c:h val="0.7553848612353958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CGM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Sheet1!$A$2:$A$158</c:f>
              <c:numCache>
                <c:formatCode>0.00</c:formatCode>
                <c:ptCount val="15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0</c:v>
                </c:pt>
                <c:pt idx="6">
                  <c:v>15</c:v>
                </c:pt>
                <c:pt idx="7">
                  <c:v>30</c:v>
                </c:pt>
                <c:pt idx="8">
                  <c:v>45</c:v>
                </c:pt>
                <c:pt idx="9">
                  <c:v>60</c:v>
                </c:pt>
                <c:pt idx="10">
                  <c:v>0</c:v>
                </c:pt>
                <c:pt idx="11">
                  <c:v>15</c:v>
                </c:pt>
                <c:pt idx="12">
                  <c:v>30</c:v>
                </c:pt>
                <c:pt idx="13">
                  <c:v>45</c:v>
                </c:pt>
                <c:pt idx="14">
                  <c:v>60</c:v>
                </c:pt>
                <c:pt idx="15">
                  <c:v>0</c:v>
                </c:pt>
                <c:pt idx="16">
                  <c:v>15</c:v>
                </c:pt>
                <c:pt idx="17">
                  <c:v>30</c:v>
                </c:pt>
                <c:pt idx="18">
                  <c:v>45</c:v>
                </c:pt>
                <c:pt idx="19">
                  <c:v>60</c:v>
                </c:pt>
                <c:pt idx="20">
                  <c:v>0</c:v>
                </c:pt>
                <c:pt idx="21">
                  <c:v>15</c:v>
                </c:pt>
                <c:pt idx="22">
                  <c:v>30</c:v>
                </c:pt>
                <c:pt idx="23">
                  <c:v>45</c:v>
                </c:pt>
                <c:pt idx="24">
                  <c:v>60</c:v>
                </c:pt>
                <c:pt idx="25">
                  <c:v>0</c:v>
                </c:pt>
                <c:pt idx="26">
                  <c:v>15</c:v>
                </c:pt>
                <c:pt idx="27">
                  <c:v>30</c:v>
                </c:pt>
                <c:pt idx="28">
                  <c:v>45</c:v>
                </c:pt>
                <c:pt idx="29">
                  <c:v>60</c:v>
                </c:pt>
                <c:pt idx="30">
                  <c:v>0</c:v>
                </c:pt>
                <c:pt idx="31">
                  <c:v>15</c:v>
                </c:pt>
                <c:pt idx="32">
                  <c:v>30</c:v>
                </c:pt>
                <c:pt idx="33">
                  <c:v>45</c:v>
                </c:pt>
                <c:pt idx="34">
                  <c:v>60</c:v>
                </c:pt>
                <c:pt idx="35">
                  <c:v>0</c:v>
                </c:pt>
                <c:pt idx="36">
                  <c:v>15</c:v>
                </c:pt>
                <c:pt idx="37">
                  <c:v>30</c:v>
                </c:pt>
                <c:pt idx="38">
                  <c:v>45</c:v>
                </c:pt>
                <c:pt idx="39">
                  <c:v>60</c:v>
                </c:pt>
                <c:pt idx="40">
                  <c:v>0</c:v>
                </c:pt>
                <c:pt idx="41">
                  <c:v>15</c:v>
                </c:pt>
                <c:pt idx="42">
                  <c:v>30</c:v>
                </c:pt>
                <c:pt idx="43">
                  <c:v>45</c:v>
                </c:pt>
                <c:pt idx="44">
                  <c:v>60</c:v>
                </c:pt>
                <c:pt idx="45">
                  <c:v>0</c:v>
                </c:pt>
                <c:pt idx="46">
                  <c:v>15</c:v>
                </c:pt>
                <c:pt idx="47">
                  <c:v>30</c:v>
                </c:pt>
                <c:pt idx="48">
                  <c:v>45</c:v>
                </c:pt>
                <c:pt idx="49">
                  <c:v>60</c:v>
                </c:pt>
                <c:pt idx="50">
                  <c:v>0</c:v>
                </c:pt>
                <c:pt idx="51">
                  <c:v>15</c:v>
                </c:pt>
                <c:pt idx="52">
                  <c:v>30</c:v>
                </c:pt>
                <c:pt idx="53">
                  <c:v>45</c:v>
                </c:pt>
                <c:pt idx="54">
                  <c:v>60</c:v>
                </c:pt>
                <c:pt idx="55">
                  <c:v>0</c:v>
                </c:pt>
                <c:pt idx="56">
                  <c:v>15</c:v>
                </c:pt>
                <c:pt idx="57">
                  <c:v>30</c:v>
                </c:pt>
                <c:pt idx="58">
                  <c:v>45</c:v>
                </c:pt>
                <c:pt idx="59">
                  <c:v>60</c:v>
                </c:pt>
                <c:pt idx="60">
                  <c:v>0</c:v>
                </c:pt>
                <c:pt idx="61">
                  <c:v>15</c:v>
                </c:pt>
                <c:pt idx="62">
                  <c:v>30</c:v>
                </c:pt>
                <c:pt idx="63">
                  <c:v>45</c:v>
                </c:pt>
                <c:pt idx="64">
                  <c:v>60</c:v>
                </c:pt>
                <c:pt idx="65">
                  <c:v>0</c:v>
                </c:pt>
                <c:pt idx="66">
                  <c:v>15</c:v>
                </c:pt>
                <c:pt idx="67">
                  <c:v>30</c:v>
                </c:pt>
                <c:pt idx="68">
                  <c:v>45</c:v>
                </c:pt>
                <c:pt idx="69">
                  <c:v>60</c:v>
                </c:pt>
                <c:pt idx="70">
                  <c:v>0</c:v>
                </c:pt>
                <c:pt idx="71">
                  <c:v>15</c:v>
                </c:pt>
                <c:pt idx="72">
                  <c:v>30</c:v>
                </c:pt>
                <c:pt idx="73">
                  <c:v>45</c:v>
                </c:pt>
                <c:pt idx="74">
                  <c:v>60</c:v>
                </c:pt>
                <c:pt idx="75">
                  <c:v>0</c:v>
                </c:pt>
                <c:pt idx="76">
                  <c:v>15</c:v>
                </c:pt>
                <c:pt idx="77">
                  <c:v>30</c:v>
                </c:pt>
                <c:pt idx="78">
                  <c:v>45</c:v>
                </c:pt>
                <c:pt idx="79">
                  <c:v>60</c:v>
                </c:pt>
                <c:pt idx="80">
                  <c:v>0</c:v>
                </c:pt>
                <c:pt idx="81">
                  <c:v>15</c:v>
                </c:pt>
                <c:pt idx="82">
                  <c:v>30</c:v>
                </c:pt>
                <c:pt idx="83">
                  <c:v>45</c:v>
                </c:pt>
                <c:pt idx="84">
                  <c:v>60</c:v>
                </c:pt>
                <c:pt idx="85">
                  <c:v>0</c:v>
                </c:pt>
                <c:pt idx="86">
                  <c:v>15</c:v>
                </c:pt>
                <c:pt idx="87">
                  <c:v>30</c:v>
                </c:pt>
                <c:pt idx="88">
                  <c:v>45</c:v>
                </c:pt>
                <c:pt idx="89">
                  <c:v>60</c:v>
                </c:pt>
                <c:pt idx="90">
                  <c:v>0</c:v>
                </c:pt>
                <c:pt idx="91">
                  <c:v>15</c:v>
                </c:pt>
                <c:pt idx="92">
                  <c:v>30</c:v>
                </c:pt>
                <c:pt idx="93">
                  <c:v>45</c:v>
                </c:pt>
                <c:pt idx="94">
                  <c:v>60</c:v>
                </c:pt>
                <c:pt idx="95">
                  <c:v>0</c:v>
                </c:pt>
                <c:pt idx="96">
                  <c:v>15</c:v>
                </c:pt>
                <c:pt idx="97">
                  <c:v>30</c:v>
                </c:pt>
                <c:pt idx="98">
                  <c:v>45</c:v>
                </c:pt>
                <c:pt idx="99">
                  <c:v>60</c:v>
                </c:pt>
                <c:pt idx="100">
                  <c:v>0</c:v>
                </c:pt>
                <c:pt idx="101">
                  <c:v>15</c:v>
                </c:pt>
                <c:pt idx="102">
                  <c:v>30</c:v>
                </c:pt>
                <c:pt idx="103">
                  <c:v>45</c:v>
                </c:pt>
                <c:pt idx="104">
                  <c:v>60</c:v>
                </c:pt>
                <c:pt idx="105">
                  <c:v>0</c:v>
                </c:pt>
                <c:pt idx="106">
                  <c:v>15</c:v>
                </c:pt>
                <c:pt idx="107">
                  <c:v>30</c:v>
                </c:pt>
                <c:pt idx="108">
                  <c:v>45</c:v>
                </c:pt>
                <c:pt idx="109">
                  <c:v>60</c:v>
                </c:pt>
                <c:pt idx="110">
                  <c:v>0</c:v>
                </c:pt>
                <c:pt idx="111">
                  <c:v>15</c:v>
                </c:pt>
                <c:pt idx="112">
                  <c:v>30</c:v>
                </c:pt>
                <c:pt idx="113">
                  <c:v>45</c:v>
                </c:pt>
                <c:pt idx="114">
                  <c:v>60</c:v>
                </c:pt>
                <c:pt idx="115">
                  <c:v>0</c:v>
                </c:pt>
                <c:pt idx="116">
                  <c:v>15</c:v>
                </c:pt>
                <c:pt idx="117">
                  <c:v>30</c:v>
                </c:pt>
                <c:pt idx="118">
                  <c:v>45</c:v>
                </c:pt>
                <c:pt idx="119">
                  <c:v>60</c:v>
                </c:pt>
                <c:pt idx="120">
                  <c:v>0</c:v>
                </c:pt>
                <c:pt idx="121">
                  <c:v>15</c:v>
                </c:pt>
                <c:pt idx="122">
                  <c:v>30</c:v>
                </c:pt>
                <c:pt idx="123">
                  <c:v>45</c:v>
                </c:pt>
                <c:pt idx="124">
                  <c:v>60</c:v>
                </c:pt>
                <c:pt idx="125">
                  <c:v>0</c:v>
                </c:pt>
                <c:pt idx="126">
                  <c:v>15</c:v>
                </c:pt>
                <c:pt idx="127">
                  <c:v>30</c:v>
                </c:pt>
                <c:pt idx="128">
                  <c:v>45</c:v>
                </c:pt>
                <c:pt idx="129">
                  <c:v>60</c:v>
                </c:pt>
                <c:pt idx="130">
                  <c:v>0</c:v>
                </c:pt>
                <c:pt idx="131">
                  <c:v>15</c:v>
                </c:pt>
                <c:pt idx="132">
                  <c:v>30</c:v>
                </c:pt>
                <c:pt idx="133">
                  <c:v>45</c:v>
                </c:pt>
                <c:pt idx="134">
                  <c:v>60</c:v>
                </c:pt>
                <c:pt idx="135">
                  <c:v>0</c:v>
                </c:pt>
                <c:pt idx="136">
                  <c:v>15</c:v>
                </c:pt>
                <c:pt idx="137">
                  <c:v>30</c:v>
                </c:pt>
                <c:pt idx="138">
                  <c:v>45</c:v>
                </c:pt>
                <c:pt idx="139">
                  <c:v>60</c:v>
                </c:pt>
                <c:pt idx="140">
                  <c:v>0</c:v>
                </c:pt>
                <c:pt idx="141">
                  <c:v>15</c:v>
                </c:pt>
                <c:pt idx="142">
                  <c:v>30</c:v>
                </c:pt>
                <c:pt idx="143">
                  <c:v>45</c:v>
                </c:pt>
                <c:pt idx="144">
                  <c:v>60</c:v>
                </c:pt>
                <c:pt idx="145">
                  <c:v>0</c:v>
                </c:pt>
                <c:pt idx="146">
                  <c:v>15</c:v>
                </c:pt>
                <c:pt idx="147">
                  <c:v>30</c:v>
                </c:pt>
                <c:pt idx="148">
                  <c:v>45</c:v>
                </c:pt>
                <c:pt idx="149">
                  <c:v>60</c:v>
                </c:pt>
                <c:pt idx="150">
                  <c:v>0</c:v>
                </c:pt>
                <c:pt idx="151">
                  <c:v>15</c:v>
                </c:pt>
                <c:pt idx="152">
                  <c:v>30</c:v>
                </c:pt>
                <c:pt idx="153">
                  <c:v>45</c:v>
                </c:pt>
                <c:pt idx="154">
                  <c:v>60</c:v>
                </c:pt>
                <c:pt idx="155">
                  <c:v>0</c:v>
                </c:pt>
                <c:pt idx="156">
                  <c:v>15</c:v>
                </c:pt>
              </c:numCache>
            </c:numRef>
          </c:cat>
          <c:val>
            <c:numRef>
              <c:f>Sheet1!$B$2:$B$158</c:f>
              <c:numCache>
                <c:formatCode>General</c:formatCode>
                <c:ptCount val="157"/>
                <c:pt idx="0">
                  <c:v>124</c:v>
                </c:pt>
                <c:pt idx="1">
                  <c:v>122</c:v>
                </c:pt>
                <c:pt idx="2">
                  <c:v>122</c:v>
                </c:pt>
                <c:pt idx="3">
                  <c:v>127</c:v>
                </c:pt>
                <c:pt idx="4">
                  <c:v>131</c:v>
                </c:pt>
                <c:pt idx="5" formatCode="0.00">
                  <c:v>130</c:v>
                </c:pt>
                <c:pt idx="6" formatCode="0.00">
                  <c:v>126</c:v>
                </c:pt>
                <c:pt idx="7" formatCode="0.00">
                  <c:v>126</c:v>
                </c:pt>
                <c:pt idx="8" formatCode="0.00">
                  <c:v>132</c:v>
                </c:pt>
                <c:pt idx="9" formatCode="0.00">
                  <c:v>135</c:v>
                </c:pt>
                <c:pt idx="10" formatCode="0.00">
                  <c:v>134</c:v>
                </c:pt>
                <c:pt idx="11" formatCode="0.00">
                  <c:v>140</c:v>
                </c:pt>
                <c:pt idx="12" formatCode="0.00">
                  <c:v>150</c:v>
                </c:pt>
                <c:pt idx="13" formatCode="0.00">
                  <c:v>158</c:v>
                </c:pt>
                <c:pt idx="14" formatCode="0.00">
                  <c:v>167</c:v>
                </c:pt>
                <c:pt idx="15" formatCode="0.00">
                  <c:v>168</c:v>
                </c:pt>
                <c:pt idx="16" formatCode="0.00">
                  <c:v>170</c:v>
                </c:pt>
                <c:pt idx="17" formatCode="0.00">
                  <c:v>176</c:v>
                </c:pt>
                <c:pt idx="18" formatCode="0.00">
                  <c:v>181</c:v>
                </c:pt>
                <c:pt idx="19" formatCode="0.00">
                  <c:v>191</c:v>
                </c:pt>
                <c:pt idx="20" formatCode="0.00">
                  <c:v>204</c:v>
                </c:pt>
                <c:pt idx="21" formatCode="0.00">
                  <c:v>200</c:v>
                </c:pt>
                <c:pt idx="22" formatCode="0.00">
                  <c:v>201</c:v>
                </c:pt>
                <c:pt idx="23" formatCode="0.00">
                  <c:v>216</c:v>
                </c:pt>
                <c:pt idx="24" formatCode="0.00">
                  <c:v>227</c:v>
                </c:pt>
                <c:pt idx="25" formatCode="0.00">
                  <c:v>230</c:v>
                </c:pt>
                <c:pt idx="26" formatCode="0.00">
                  <c:v>222</c:v>
                </c:pt>
                <c:pt idx="27" formatCode="0.00">
                  <c:v>207</c:v>
                </c:pt>
                <c:pt idx="28" formatCode="0.00">
                  <c:v>201</c:v>
                </c:pt>
                <c:pt idx="29" formatCode="0.00">
                  <c:v>196</c:v>
                </c:pt>
                <c:pt idx="30" formatCode="0.00">
                  <c:v>187</c:v>
                </c:pt>
                <c:pt idx="31" formatCode="0.00">
                  <c:v>182</c:v>
                </c:pt>
                <c:pt idx="32" formatCode="0.00">
                  <c:v>186</c:v>
                </c:pt>
                <c:pt idx="33" formatCode="0.00">
                  <c:v>195</c:v>
                </c:pt>
                <c:pt idx="34" formatCode="0.00">
                  <c:v>210</c:v>
                </c:pt>
                <c:pt idx="35" formatCode="0.00">
                  <c:v>241</c:v>
                </c:pt>
                <c:pt idx="36" formatCode="0.00">
                  <c:v>274</c:v>
                </c:pt>
                <c:pt idx="37" formatCode="0.00">
                  <c:v>281</c:v>
                </c:pt>
                <c:pt idx="38" formatCode="0.00">
                  <c:v>266</c:v>
                </c:pt>
                <c:pt idx="39" formatCode="0.00">
                  <c:v>254</c:v>
                </c:pt>
                <c:pt idx="40" formatCode="0.00">
                  <c:v>247</c:v>
                </c:pt>
                <c:pt idx="41" formatCode="0.00">
                  <c:v>242</c:v>
                </c:pt>
                <c:pt idx="42" formatCode="0.00">
                  <c:v>241</c:v>
                </c:pt>
                <c:pt idx="43" formatCode="0.00">
                  <c:v>234</c:v>
                </c:pt>
                <c:pt idx="44" formatCode="0.00">
                  <c:v>210</c:v>
                </c:pt>
                <c:pt idx="45" formatCode="0.00">
                  <c:v>187</c:v>
                </c:pt>
                <c:pt idx="46" formatCode="0.00">
                  <c:v>173</c:v>
                </c:pt>
                <c:pt idx="47" formatCode="0.00">
                  <c:v>168</c:v>
                </c:pt>
                <c:pt idx="48" formatCode="0.00">
                  <c:v>162</c:v>
                </c:pt>
                <c:pt idx="49" formatCode="0.00">
                  <c:v>159</c:v>
                </c:pt>
                <c:pt idx="50" formatCode="0.00">
                  <c:v>151</c:v>
                </c:pt>
                <c:pt idx="51" formatCode="0.00">
                  <c:v>142</c:v>
                </c:pt>
                <c:pt idx="52" formatCode="0.00">
                  <c:v>141</c:v>
                </c:pt>
                <c:pt idx="53" formatCode="0.00">
                  <c:v>149</c:v>
                </c:pt>
                <c:pt idx="54" formatCode="0.00">
                  <c:v>157</c:v>
                </c:pt>
                <c:pt idx="55" formatCode="0.00">
                  <c:v>154</c:v>
                </c:pt>
                <c:pt idx="56" formatCode="0.00">
                  <c:v>159</c:v>
                </c:pt>
                <c:pt idx="57" formatCode="0.00">
                  <c:v>172</c:v>
                </c:pt>
                <c:pt idx="58" formatCode="0.00">
                  <c:v>171</c:v>
                </c:pt>
                <c:pt idx="59" formatCode="0.00">
                  <c:v>158</c:v>
                </c:pt>
                <c:pt idx="60" formatCode="0.00">
                  <c:v>145</c:v>
                </c:pt>
                <c:pt idx="61" formatCode="0.00">
                  <c:v>132</c:v>
                </c:pt>
                <c:pt idx="62" formatCode="0.00">
                  <c:v>114</c:v>
                </c:pt>
                <c:pt idx="63" formatCode="0.00">
                  <c:v>103</c:v>
                </c:pt>
                <c:pt idx="64" formatCode="0.00">
                  <c:v>105</c:v>
                </c:pt>
                <c:pt idx="65" formatCode="0.00">
                  <c:v>106</c:v>
                </c:pt>
                <c:pt idx="66" formatCode="0.00">
                  <c:v>107</c:v>
                </c:pt>
                <c:pt idx="67" formatCode="0.00">
                  <c:v>121</c:v>
                </c:pt>
                <c:pt idx="68" formatCode="0.00">
                  <c:v>144</c:v>
                </c:pt>
                <c:pt idx="69" formatCode="0.00">
                  <c:v>156</c:v>
                </c:pt>
                <c:pt idx="70" formatCode="0.00">
                  <c:v>156</c:v>
                </c:pt>
                <c:pt idx="71" formatCode="0.00">
                  <c:v>155</c:v>
                </c:pt>
                <c:pt idx="72" formatCode="0.00">
                  <c:v>171</c:v>
                </c:pt>
                <c:pt idx="73" formatCode="0.00">
                  <c:v>181</c:v>
                </c:pt>
                <c:pt idx="74" formatCode="0.00">
                  <c:v>170</c:v>
                </c:pt>
                <c:pt idx="75" formatCode="0.00">
                  <c:v>162</c:v>
                </c:pt>
                <c:pt idx="76" formatCode="0.00">
                  <c:v>158</c:v>
                </c:pt>
                <c:pt idx="77" formatCode="0.00">
                  <c:v>158</c:v>
                </c:pt>
                <c:pt idx="78" formatCode="0.00">
                  <c:v>161</c:v>
                </c:pt>
                <c:pt idx="79" formatCode="0.00">
                  <c:v>155</c:v>
                </c:pt>
                <c:pt idx="80" formatCode="0.00">
                  <c:v>155</c:v>
                </c:pt>
                <c:pt idx="81" formatCode="0.00">
                  <c:v>171</c:v>
                </c:pt>
                <c:pt idx="82" formatCode="0.00">
                  <c:v>168</c:v>
                </c:pt>
                <c:pt idx="83" formatCode="0.00">
                  <c:v>182</c:v>
                </c:pt>
                <c:pt idx="84" formatCode="0.00">
                  <c:v>221</c:v>
                </c:pt>
                <c:pt idx="85" formatCode="0.00">
                  <c:v>239</c:v>
                </c:pt>
                <c:pt idx="86" formatCode="0.00">
                  <c:v>239</c:v>
                </c:pt>
                <c:pt idx="87" formatCode="0.00">
                  <c:v>239</c:v>
                </c:pt>
                <c:pt idx="88" formatCode="0.00">
                  <c:v>246</c:v>
                </c:pt>
                <c:pt idx="89" formatCode="0.00">
                  <c:v>253</c:v>
                </c:pt>
                <c:pt idx="90" formatCode="0.00">
                  <c:v>261</c:v>
                </c:pt>
                <c:pt idx="91" formatCode="0.00">
                  <c:v>265</c:v>
                </c:pt>
                <c:pt idx="92" formatCode="0.00">
                  <c:v>269</c:v>
                </c:pt>
                <c:pt idx="93" formatCode="0.00">
                  <c:v>276</c:v>
                </c:pt>
                <c:pt idx="94" formatCode="0.00">
                  <c:v>277</c:v>
                </c:pt>
                <c:pt idx="95" formatCode="0.00">
                  <c:v>274</c:v>
                </c:pt>
                <c:pt idx="96" formatCode="0.00">
                  <c:v>268</c:v>
                </c:pt>
                <c:pt idx="97" formatCode="0.00">
                  <c:v>269</c:v>
                </c:pt>
                <c:pt idx="98" formatCode="0.00">
                  <c:v>277</c:v>
                </c:pt>
                <c:pt idx="99" formatCode="0.00">
                  <c:v>277</c:v>
                </c:pt>
                <c:pt idx="100" formatCode="0.00">
                  <c:v>265</c:v>
                </c:pt>
                <c:pt idx="101" formatCode="0.00">
                  <c:v>242</c:v>
                </c:pt>
                <c:pt idx="102" formatCode="0.00">
                  <c:v>233</c:v>
                </c:pt>
                <c:pt idx="103" formatCode="0.00">
                  <c:v>236</c:v>
                </c:pt>
                <c:pt idx="104" formatCode="0.00">
                  <c:v>233</c:v>
                </c:pt>
                <c:pt idx="105" formatCode="0.00">
                  <c:v>226</c:v>
                </c:pt>
                <c:pt idx="106" formatCode="0.00">
                  <c:v>223</c:v>
                </c:pt>
                <c:pt idx="107" formatCode="0.00">
                  <c:v>214</c:v>
                </c:pt>
                <c:pt idx="108" formatCode="0.00">
                  <c:v>203</c:v>
                </c:pt>
                <c:pt idx="109" formatCode="0.00">
                  <c:v>189</c:v>
                </c:pt>
                <c:pt idx="110" formatCode="0.00">
                  <c:v>172</c:v>
                </c:pt>
                <c:pt idx="111" formatCode="0.00">
                  <c:v>160</c:v>
                </c:pt>
                <c:pt idx="112" formatCode="0.00">
                  <c:v>153</c:v>
                </c:pt>
                <c:pt idx="113" formatCode="0.00">
                  <c:v>151</c:v>
                </c:pt>
                <c:pt idx="114" formatCode="0.00">
                  <c:v>163</c:v>
                </c:pt>
                <c:pt idx="115" formatCode="0.00">
                  <c:v>176</c:v>
                </c:pt>
                <c:pt idx="116" formatCode="0.00">
                  <c:v>177</c:v>
                </c:pt>
                <c:pt idx="117" formatCode="0.00">
                  <c:v>177</c:v>
                </c:pt>
                <c:pt idx="118" formatCode="0.00">
                  <c:v>175</c:v>
                </c:pt>
                <c:pt idx="119" formatCode="0.00">
                  <c:v>172</c:v>
                </c:pt>
                <c:pt idx="120" formatCode="0.00">
                  <c:v>174</c:v>
                </c:pt>
                <c:pt idx="121" formatCode="0.00">
                  <c:v>171</c:v>
                </c:pt>
                <c:pt idx="122" formatCode="0.00">
                  <c:v>163</c:v>
                </c:pt>
                <c:pt idx="123" formatCode="0.00">
                  <c:v>160</c:v>
                </c:pt>
                <c:pt idx="124" formatCode="0.00">
                  <c:v>167</c:v>
                </c:pt>
                <c:pt idx="125" formatCode="0.00">
                  <c:v>172</c:v>
                </c:pt>
                <c:pt idx="126" formatCode="0.00">
                  <c:v>170</c:v>
                </c:pt>
                <c:pt idx="127" formatCode="0.00">
                  <c:v>172</c:v>
                </c:pt>
                <c:pt idx="128" formatCode="0.00">
                  <c:v>171</c:v>
                </c:pt>
                <c:pt idx="129" formatCode="0.00">
                  <c:v>163</c:v>
                </c:pt>
                <c:pt idx="130" formatCode="0.00">
                  <c:v>157</c:v>
                </c:pt>
                <c:pt idx="131" formatCode="0.00">
                  <c:v>158</c:v>
                </c:pt>
                <c:pt idx="132" formatCode="0.00">
                  <c:v>164</c:v>
                </c:pt>
                <c:pt idx="133" formatCode="0.00">
                  <c:v>171</c:v>
                </c:pt>
                <c:pt idx="134" formatCode="0.00">
                  <c:v>183</c:v>
                </c:pt>
                <c:pt idx="135" formatCode="0.00">
                  <c:v>183</c:v>
                </c:pt>
                <c:pt idx="136" formatCode="0.00">
                  <c:v>171</c:v>
                </c:pt>
                <c:pt idx="137" formatCode="0.00">
                  <c:v>152</c:v>
                </c:pt>
                <c:pt idx="138" formatCode="0.00">
                  <c:v>128</c:v>
                </c:pt>
                <c:pt idx="139" formatCode="0.00">
                  <c:v>100</c:v>
                </c:pt>
                <c:pt idx="140" formatCode="0.00">
                  <c:v>78</c:v>
                </c:pt>
                <c:pt idx="141" formatCode="0.00">
                  <c:v>65</c:v>
                </c:pt>
                <c:pt idx="142" formatCode="0.00">
                  <c:v>57</c:v>
                </c:pt>
                <c:pt idx="143" formatCode="0.00">
                  <c:v>54</c:v>
                </c:pt>
                <c:pt idx="144" formatCode="0.00">
                  <c:v>48</c:v>
                </c:pt>
                <c:pt idx="145" formatCode="0.00">
                  <c:v>42</c:v>
                </c:pt>
                <c:pt idx="146" formatCode="0.00">
                  <c:v>45</c:v>
                </c:pt>
                <c:pt idx="147" formatCode="0.00">
                  <c:v>49</c:v>
                </c:pt>
                <c:pt idx="148" formatCode="0.00">
                  <c:v>51</c:v>
                </c:pt>
                <c:pt idx="149" formatCode="0.00">
                  <c:v>52</c:v>
                </c:pt>
                <c:pt idx="150" formatCode="0.00">
                  <c:v>50</c:v>
                </c:pt>
                <c:pt idx="151" formatCode="0.00">
                  <c:v>45</c:v>
                </c:pt>
                <c:pt idx="152" formatCode="0.00">
                  <c:v>40</c:v>
                </c:pt>
                <c:pt idx="153" formatCode="0.00">
                  <c:v>40</c:v>
                </c:pt>
                <c:pt idx="154" formatCode="0.00">
                  <c:v>40</c:v>
                </c:pt>
                <c:pt idx="155" formatCode="0.00">
                  <c:v>40</c:v>
                </c:pt>
                <c:pt idx="156" formatCode="0.00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DF-409B-9BBA-074215BC7E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Sheet1!$A$2:$A$158</c:f>
              <c:numCache>
                <c:formatCode>0.00</c:formatCode>
                <c:ptCount val="15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0</c:v>
                </c:pt>
                <c:pt idx="6">
                  <c:v>15</c:v>
                </c:pt>
                <c:pt idx="7">
                  <c:v>30</c:v>
                </c:pt>
                <c:pt idx="8">
                  <c:v>45</c:v>
                </c:pt>
                <c:pt idx="9">
                  <c:v>60</c:v>
                </c:pt>
                <c:pt idx="10">
                  <c:v>0</c:v>
                </c:pt>
                <c:pt idx="11">
                  <c:v>15</c:v>
                </c:pt>
                <c:pt idx="12">
                  <c:v>30</c:v>
                </c:pt>
                <c:pt idx="13">
                  <c:v>45</c:v>
                </c:pt>
                <c:pt idx="14">
                  <c:v>60</c:v>
                </c:pt>
                <c:pt idx="15">
                  <c:v>0</c:v>
                </c:pt>
                <c:pt idx="16">
                  <c:v>15</c:v>
                </c:pt>
                <c:pt idx="17">
                  <c:v>30</c:v>
                </c:pt>
                <c:pt idx="18">
                  <c:v>45</c:v>
                </c:pt>
                <c:pt idx="19">
                  <c:v>60</c:v>
                </c:pt>
                <c:pt idx="20">
                  <c:v>0</c:v>
                </c:pt>
                <c:pt idx="21">
                  <c:v>15</c:v>
                </c:pt>
                <c:pt idx="22">
                  <c:v>30</c:v>
                </c:pt>
                <c:pt idx="23">
                  <c:v>45</c:v>
                </c:pt>
                <c:pt idx="24">
                  <c:v>60</c:v>
                </c:pt>
                <c:pt idx="25">
                  <c:v>0</c:v>
                </c:pt>
                <c:pt idx="26">
                  <c:v>15</c:v>
                </c:pt>
                <c:pt idx="27">
                  <c:v>30</c:v>
                </c:pt>
                <c:pt idx="28">
                  <c:v>45</c:v>
                </c:pt>
                <c:pt idx="29">
                  <c:v>60</c:v>
                </c:pt>
                <c:pt idx="30">
                  <c:v>0</c:v>
                </c:pt>
                <c:pt idx="31">
                  <c:v>15</c:v>
                </c:pt>
                <c:pt idx="32">
                  <c:v>30</c:v>
                </c:pt>
                <c:pt idx="33">
                  <c:v>45</c:v>
                </c:pt>
                <c:pt idx="34">
                  <c:v>60</c:v>
                </c:pt>
                <c:pt idx="35">
                  <c:v>0</c:v>
                </c:pt>
                <c:pt idx="36">
                  <c:v>15</c:v>
                </c:pt>
                <c:pt idx="37">
                  <c:v>30</c:v>
                </c:pt>
                <c:pt idx="38">
                  <c:v>45</c:v>
                </c:pt>
                <c:pt idx="39">
                  <c:v>60</c:v>
                </c:pt>
                <c:pt idx="40">
                  <c:v>0</c:v>
                </c:pt>
                <c:pt idx="41">
                  <c:v>15</c:v>
                </c:pt>
                <c:pt idx="42">
                  <c:v>30</c:v>
                </c:pt>
                <c:pt idx="43">
                  <c:v>45</c:v>
                </c:pt>
                <c:pt idx="44">
                  <c:v>60</c:v>
                </c:pt>
                <c:pt idx="45">
                  <c:v>0</c:v>
                </c:pt>
                <c:pt idx="46">
                  <c:v>15</c:v>
                </c:pt>
                <c:pt idx="47">
                  <c:v>30</c:v>
                </c:pt>
                <c:pt idx="48">
                  <c:v>45</c:v>
                </c:pt>
                <c:pt idx="49">
                  <c:v>60</c:v>
                </c:pt>
                <c:pt idx="50">
                  <c:v>0</c:v>
                </c:pt>
                <c:pt idx="51">
                  <c:v>15</c:v>
                </c:pt>
                <c:pt idx="52">
                  <c:v>30</c:v>
                </c:pt>
                <c:pt idx="53">
                  <c:v>45</c:v>
                </c:pt>
                <c:pt idx="54">
                  <c:v>60</c:v>
                </c:pt>
                <c:pt idx="55">
                  <c:v>0</c:v>
                </c:pt>
                <c:pt idx="56">
                  <c:v>15</c:v>
                </c:pt>
                <c:pt idx="57">
                  <c:v>30</c:v>
                </c:pt>
                <c:pt idx="58">
                  <c:v>45</c:v>
                </c:pt>
                <c:pt idx="59">
                  <c:v>60</c:v>
                </c:pt>
                <c:pt idx="60">
                  <c:v>0</c:v>
                </c:pt>
                <c:pt idx="61">
                  <c:v>15</c:v>
                </c:pt>
                <c:pt idx="62">
                  <c:v>30</c:v>
                </c:pt>
                <c:pt idx="63">
                  <c:v>45</c:v>
                </c:pt>
                <c:pt idx="64">
                  <c:v>60</c:v>
                </c:pt>
                <c:pt idx="65">
                  <c:v>0</c:v>
                </c:pt>
                <c:pt idx="66">
                  <c:v>15</c:v>
                </c:pt>
                <c:pt idx="67">
                  <c:v>30</c:v>
                </c:pt>
                <c:pt idx="68">
                  <c:v>45</c:v>
                </c:pt>
                <c:pt idx="69">
                  <c:v>60</c:v>
                </c:pt>
                <c:pt idx="70">
                  <c:v>0</c:v>
                </c:pt>
                <c:pt idx="71">
                  <c:v>15</c:v>
                </c:pt>
                <c:pt idx="72">
                  <c:v>30</c:v>
                </c:pt>
                <c:pt idx="73">
                  <c:v>45</c:v>
                </c:pt>
                <c:pt idx="74">
                  <c:v>60</c:v>
                </c:pt>
                <c:pt idx="75">
                  <c:v>0</c:v>
                </c:pt>
                <c:pt idx="76">
                  <c:v>15</c:v>
                </c:pt>
                <c:pt idx="77">
                  <c:v>30</c:v>
                </c:pt>
                <c:pt idx="78">
                  <c:v>45</c:v>
                </c:pt>
                <c:pt idx="79">
                  <c:v>60</c:v>
                </c:pt>
                <c:pt idx="80">
                  <c:v>0</c:v>
                </c:pt>
                <c:pt idx="81">
                  <c:v>15</c:v>
                </c:pt>
                <c:pt idx="82">
                  <c:v>30</c:v>
                </c:pt>
                <c:pt idx="83">
                  <c:v>45</c:v>
                </c:pt>
                <c:pt idx="84">
                  <c:v>60</c:v>
                </c:pt>
                <c:pt idx="85">
                  <c:v>0</c:v>
                </c:pt>
                <c:pt idx="86">
                  <c:v>15</c:v>
                </c:pt>
                <c:pt idx="87">
                  <c:v>30</c:v>
                </c:pt>
                <c:pt idx="88">
                  <c:v>45</c:v>
                </c:pt>
                <c:pt idx="89">
                  <c:v>60</c:v>
                </c:pt>
                <c:pt idx="90">
                  <c:v>0</c:v>
                </c:pt>
                <c:pt idx="91">
                  <c:v>15</c:v>
                </c:pt>
                <c:pt idx="92">
                  <c:v>30</c:v>
                </c:pt>
                <c:pt idx="93">
                  <c:v>45</c:v>
                </c:pt>
                <c:pt idx="94">
                  <c:v>60</c:v>
                </c:pt>
                <c:pt idx="95">
                  <c:v>0</c:v>
                </c:pt>
                <c:pt idx="96">
                  <c:v>15</c:v>
                </c:pt>
                <c:pt idx="97">
                  <c:v>30</c:v>
                </c:pt>
                <c:pt idx="98">
                  <c:v>45</c:v>
                </c:pt>
                <c:pt idx="99">
                  <c:v>60</c:v>
                </c:pt>
                <c:pt idx="100">
                  <c:v>0</c:v>
                </c:pt>
                <c:pt idx="101">
                  <c:v>15</c:v>
                </c:pt>
                <c:pt idx="102">
                  <c:v>30</c:v>
                </c:pt>
                <c:pt idx="103">
                  <c:v>45</c:v>
                </c:pt>
                <c:pt idx="104">
                  <c:v>60</c:v>
                </c:pt>
                <c:pt idx="105">
                  <c:v>0</c:v>
                </c:pt>
                <c:pt idx="106">
                  <c:v>15</c:v>
                </c:pt>
                <c:pt idx="107">
                  <c:v>30</c:v>
                </c:pt>
                <c:pt idx="108">
                  <c:v>45</c:v>
                </c:pt>
                <c:pt idx="109">
                  <c:v>60</c:v>
                </c:pt>
                <c:pt idx="110">
                  <c:v>0</c:v>
                </c:pt>
                <c:pt idx="111">
                  <c:v>15</c:v>
                </c:pt>
                <c:pt idx="112">
                  <c:v>30</c:v>
                </c:pt>
                <c:pt idx="113">
                  <c:v>45</c:v>
                </c:pt>
                <c:pt idx="114">
                  <c:v>60</c:v>
                </c:pt>
                <c:pt idx="115">
                  <c:v>0</c:v>
                </c:pt>
                <c:pt idx="116">
                  <c:v>15</c:v>
                </c:pt>
                <c:pt idx="117">
                  <c:v>30</c:v>
                </c:pt>
                <c:pt idx="118">
                  <c:v>45</c:v>
                </c:pt>
                <c:pt idx="119">
                  <c:v>60</c:v>
                </c:pt>
                <c:pt idx="120">
                  <c:v>0</c:v>
                </c:pt>
                <c:pt idx="121">
                  <c:v>15</c:v>
                </c:pt>
                <c:pt idx="122">
                  <c:v>30</c:v>
                </c:pt>
                <c:pt idx="123">
                  <c:v>45</c:v>
                </c:pt>
                <c:pt idx="124">
                  <c:v>60</c:v>
                </c:pt>
                <c:pt idx="125">
                  <c:v>0</c:v>
                </c:pt>
                <c:pt idx="126">
                  <c:v>15</c:v>
                </c:pt>
                <c:pt idx="127">
                  <c:v>30</c:v>
                </c:pt>
                <c:pt idx="128">
                  <c:v>45</c:v>
                </c:pt>
                <c:pt idx="129">
                  <c:v>60</c:v>
                </c:pt>
                <c:pt idx="130">
                  <c:v>0</c:v>
                </c:pt>
                <c:pt idx="131">
                  <c:v>15</c:v>
                </c:pt>
                <c:pt idx="132">
                  <c:v>30</c:v>
                </c:pt>
                <c:pt idx="133">
                  <c:v>45</c:v>
                </c:pt>
                <c:pt idx="134">
                  <c:v>60</c:v>
                </c:pt>
                <c:pt idx="135">
                  <c:v>0</c:v>
                </c:pt>
                <c:pt idx="136">
                  <c:v>15</c:v>
                </c:pt>
                <c:pt idx="137">
                  <c:v>30</c:v>
                </c:pt>
                <c:pt idx="138">
                  <c:v>45</c:v>
                </c:pt>
                <c:pt idx="139">
                  <c:v>60</c:v>
                </c:pt>
                <c:pt idx="140">
                  <c:v>0</c:v>
                </c:pt>
                <c:pt idx="141">
                  <c:v>15</c:v>
                </c:pt>
                <c:pt idx="142">
                  <c:v>30</c:v>
                </c:pt>
                <c:pt idx="143">
                  <c:v>45</c:v>
                </c:pt>
                <c:pt idx="144">
                  <c:v>60</c:v>
                </c:pt>
                <c:pt idx="145">
                  <c:v>0</c:v>
                </c:pt>
                <c:pt idx="146">
                  <c:v>15</c:v>
                </c:pt>
                <c:pt idx="147">
                  <c:v>30</c:v>
                </c:pt>
                <c:pt idx="148">
                  <c:v>45</c:v>
                </c:pt>
                <c:pt idx="149">
                  <c:v>60</c:v>
                </c:pt>
                <c:pt idx="150">
                  <c:v>0</c:v>
                </c:pt>
                <c:pt idx="151">
                  <c:v>15</c:v>
                </c:pt>
                <c:pt idx="152">
                  <c:v>30</c:v>
                </c:pt>
                <c:pt idx="153">
                  <c:v>45</c:v>
                </c:pt>
                <c:pt idx="154">
                  <c:v>60</c:v>
                </c:pt>
                <c:pt idx="155">
                  <c:v>0</c:v>
                </c:pt>
                <c:pt idx="156">
                  <c:v>15</c:v>
                </c:pt>
              </c:numCache>
            </c:numRef>
          </c:cat>
          <c:val>
            <c:numRef>
              <c:f>Sheet1!$C$2:$C$158</c:f>
              <c:numCache>
                <c:formatCode>General</c:formatCode>
                <c:ptCount val="157"/>
                <c:pt idx="0">
                  <c:v>151</c:v>
                </c:pt>
                <c:pt idx="4">
                  <c:v>167</c:v>
                </c:pt>
                <c:pt idx="9">
                  <c:v>168</c:v>
                </c:pt>
                <c:pt idx="14">
                  <c:v>198</c:v>
                </c:pt>
                <c:pt idx="20">
                  <c:v>207</c:v>
                </c:pt>
                <c:pt idx="21">
                  <c:v>237</c:v>
                </c:pt>
                <c:pt idx="24">
                  <c:v>263</c:v>
                </c:pt>
                <c:pt idx="30">
                  <c:v>238</c:v>
                </c:pt>
                <c:pt idx="34">
                  <c:v>237</c:v>
                </c:pt>
                <c:pt idx="36">
                  <c:v>283</c:v>
                </c:pt>
                <c:pt idx="40">
                  <c:v>275</c:v>
                </c:pt>
                <c:pt idx="48">
                  <c:v>190</c:v>
                </c:pt>
                <c:pt idx="52">
                  <c:v>178</c:v>
                </c:pt>
                <c:pt idx="53">
                  <c:v>206</c:v>
                </c:pt>
                <c:pt idx="57">
                  <c:v>225</c:v>
                </c:pt>
                <c:pt idx="64">
                  <c:v>144</c:v>
                </c:pt>
                <c:pt idx="65">
                  <c:v>152</c:v>
                </c:pt>
                <c:pt idx="73">
                  <c:v>189</c:v>
                </c:pt>
                <c:pt idx="86">
                  <c:v>236</c:v>
                </c:pt>
                <c:pt idx="102">
                  <c:v>299</c:v>
                </c:pt>
                <c:pt idx="116">
                  <c:v>192</c:v>
                </c:pt>
                <c:pt idx="125">
                  <c:v>192</c:v>
                </c:pt>
                <c:pt idx="137">
                  <c:v>172</c:v>
                </c:pt>
                <c:pt idx="155">
                  <c:v>62</c:v>
                </c:pt>
                <c:pt idx="156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DF-409B-9BBA-074215BC7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916456"/>
        <c:axId val="164922032"/>
      </c:lineChart>
      <c:catAx>
        <c:axId val="164916456"/>
        <c:scaling>
          <c:orientation val="minMax"/>
        </c:scaling>
        <c:delete val="1"/>
        <c:axPos val="b"/>
        <c:numFmt formatCode="0.00" sourceLinked="1"/>
        <c:majorTickMark val="none"/>
        <c:minorTickMark val="none"/>
        <c:tickLblPos val="nextTo"/>
        <c:crossAx val="164922032"/>
        <c:crosses val="autoZero"/>
        <c:auto val="1"/>
        <c:lblAlgn val="ctr"/>
        <c:lblOffset val="100"/>
        <c:noMultiLvlLbl val="0"/>
      </c:catAx>
      <c:valAx>
        <c:axId val="16492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916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CGM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Sheet1!$A$2:$A$158</c:f>
              <c:numCache>
                <c:formatCode>0.00</c:formatCode>
                <c:ptCount val="15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0</c:v>
                </c:pt>
                <c:pt idx="6">
                  <c:v>15</c:v>
                </c:pt>
                <c:pt idx="7">
                  <c:v>30</c:v>
                </c:pt>
                <c:pt idx="8">
                  <c:v>45</c:v>
                </c:pt>
                <c:pt idx="9">
                  <c:v>60</c:v>
                </c:pt>
                <c:pt idx="10">
                  <c:v>0</c:v>
                </c:pt>
                <c:pt idx="11">
                  <c:v>15</c:v>
                </c:pt>
                <c:pt idx="12">
                  <c:v>30</c:v>
                </c:pt>
                <c:pt idx="13">
                  <c:v>45</c:v>
                </c:pt>
                <c:pt idx="14">
                  <c:v>60</c:v>
                </c:pt>
                <c:pt idx="15">
                  <c:v>0</c:v>
                </c:pt>
                <c:pt idx="16">
                  <c:v>15</c:v>
                </c:pt>
                <c:pt idx="17">
                  <c:v>30</c:v>
                </c:pt>
                <c:pt idx="18">
                  <c:v>45</c:v>
                </c:pt>
                <c:pt idx="19">
                  <c:v>60</c:v>
                </c:pt>
                <c:pt idx="20">
                  <c:v>0</c:v>
                </c:pt>
                <c:pt idx="21">
                  <c:v>15</c:v>
                </c:pt>
                <c:pt idx="22">
                  <c:v>30</c:v>
                </c:pt>
                <c:pt idx="23">
                  <c:v>45</c:v>
                </c:pt>
                <c:pt idx="24">
                  <c:v>60</c:v>
                </c:pt>
                <c:pt idx="25">
                  <c:v>0</c:v>
                </c:pt>
                <c:pt idx="26">
                  <c:v>15</c:v>
                </c:pt>
                <c:pt idx="27">
                  <c:v>30</c:v>
                </c:pt>
                <c:pt idx="28">
                  <c:v>45</c:v>
                </c:pt>
                <c:pt idx="29">
                  <c:v>60</c:v>
                </c:pt>
                <c:pt idx="30">
                  <c:v>0</c:v>
                </c:pt>
                <c:pt idx="31">
                  <c:v>15</c:v>
                </c:pt>
                <c:pt idx="32">
                  <c:v>30</c:v>
                </c:pt>
                <c:pt idx="33">
                  <c:v>45</c:v>
                </c:pt>
                <c:pt idx="34">
                  <c:v>60</c:v>
                </c:pt>
                <c:pt idx="35">
                  <c:v>0</c:v>
                </c:pt>
                <c:pt idx="36">
                  <c:v>15</c:v>
                </c:pt>
                <c:pt idx="37">
                  <c:v>30</c:v>
                </c:pt>
                <c:pt idx="38">
                  <c:v>45</c:v>
                </c:pt>
                <c:pt idx="39">
                  <c:v>60</c:v>
                </c:pt>
                <c:pt idx="40">
                  <c:v>0</c:v>
                </c:pt>
                <c:pt idx="41">
                  <c:v>15</c:v>
                </c:pt>
                <c:pt idx="42">
                  <c:v>30</c:v>
                </c:pt>
                <c:pt idx="43">
                  <c:v>45</c:v>
                </c:pt>
                <c:pt idx="44">
                  <c:v>60</c:v>
                </c:pt>
                <c:pt idx="45">
                  <c:v>0</c:v>
                </c:pt>
                <c:pt idx="46">
                  <c:v>15</c:v>
                </c:pt>
                <c:pt idx="47">
                  <c:v>30</c:v>
                </c:pt>
                <c:pt idx="48">
                  <c:v>45</c:v>
                </c:pt>
                <c:pt idx="49">
                  <c:v>60</c:v>
                </c:pt>
                <c:pt idx="50">
                  <c:v>0</c:v>
                </c:pt>
                <c:pt idx="51">
                  <c:v>15</c:v>
                </c:pt>
                <c:pt idx="52">
                  <c:v>30</c:v>
                </c:pt>
                <c:pt idx="53">
                  <c:v>45</c:v>
                </c:pt>
                <c:pt idx="54">
                  <c:v>60</c:v>
                </c:pt>
                <c:pt idx="55">
                  <c:v>0</c:v>
                </c:pt>
                <c:pt idx="56">
                  <c:v>15</c:v>
                </c:pt>
                <c:pt idx="57">
                  <c:v>30</c:v>
                </c:pt>
                <c:pt idx="58">
                  <c:v>45</c:v>
                </c:pt>
                <c:pt idx="59">
                  <c:v>60</c:v>
                </c:pt>
                <c:pt idx="60">
                  <c:v>0</c:v>
                </c:pt>
                <c:pt idx="61">
                  <c:v>15</c:v>
                </c:pt>
                <c:pt idx="62">
                  <c:v>30</c:v>
                </c:pt>
                <c:pt idx="63">
                  <c:v>45</c:v>
                </c:pt>
                <c:pt idx="64">
                  <c:v>60</c:v>
                </c:pt>
                <c:pt idx="65">
                  <c:v>0</c:v>
                </c:pt>
                <c:pt idx="66">
                  <c:v>15</c:v>
                </c:pt>
                <c:pt idx="67">
                  <c:v>30</c:v>
                </c:pt>
                <c:pt idx="68">
                  <c:v>45</c:v>
                </c:pt>
                <c:pt idx="69">
                  <c:v>60</c:v>
                </c:pt>
                <c:pt idx="70">
                  <c:v>0</c:v>
                </c:pt>
                <c:pt idx="71">
                  <c:v>15</c:v>
                </c:pt>
                <c:pt idx="72">
                  <c:v>30</c:v>
                </c:pt>
                <c:pt idx="73">
                  <c:v>45</c:v>
                </c:pt>
                <c:pt idx="74">
                  <c:v>60</c:v>
                </c:pt>
                <c:pt idx="75">
                  <c:v>0</c:v>
                </c:pt>
                <c:pt idx="76">
                  <c:v>15</c:v>
                </c:pt>
                <c:pt idx="77">
                  <c:v>30</c:v>
                </c:pt>
                <c:pt idx="78">
                  <c:v>45</c:v>
                </c:pt>
                <c:pt idx="79">
                  <c:v>60</c:v>
                </c:pt>
                <c:pt idx="80">
                  <c:v>0</c:v>
                </c:pt>
                <c:pt idx="81">
                  <c:v>15</c:v>
                </c:pt>
                <c:pt idx="82">
                  <c:v>30</c:v>
                </c:pt>
                <c:pt idx="83">
                  <c:v>45</c:v>
                </c:pt>
                <c:pt idx="84">
                  <c:v>60</c:v>
                </c:pt>
                <c:pt idx="85">
                  <c:v>0</c:v>
                </c:pt>
                <c:pt idx="86">
                  <c:v>15</c:v>
                </c:pt>
                <c:pt idx="87">
                  <c:v>30</c:v>
                </c:pt>
                <c:pt idx="88">
                  <c:v>45</c:v>
                </c:pt>
                <c:pt idx="89">
                  <c:v>60</c:v>
                </c:pt>
                <c:pt idx="90">
                  <c:v>0</c:v>
                </c:pt>
                <c:pt idx="91">
                  <c:v>15</c:v>
                </c:pt>
                <c:pt idx="92">
                  <c:v>30</c:v>
                </c:pt>
                <c:pt idx="93">
                  <c:v>45</c:v>
                </c:pt>
                <c:pt idx="94">
                  <c:v>60</c:v>
                </c:pt>
                <c:pt idx="95">
                  <c:v>0</c:v>
                </c:pt>
                <c:pt idx="96">
                  <c:v>15</c:v>
                </c:pt>
                <c:pt idx="97">
                  <c:v>30</c:v>
                </c:pt>
                <c:pt idx="98">
                  <c:v>45</c:v>
                </c:pt>
                <c:pt idx="99">
                  <c:v>60</c:v>
                </c:pt>
                <c:pt idx="100">
                  <c:v>0</c:v>
                </c:pt>
                <c:pt idx="101">
                  <c:v>15</c:v>
                </c:pt>
                <c:pt idx="102">
                  <c:v>30</c:v>
                </c:pt>
                <c:pt idx="103">
                  <c:v>45</c:v>
                </c:pt>
                <c:pt idx="104">
                  <c:v>60</c:v>
                </c:pt>
                <c:pt idx="105">
                  <c:v>0</c:v>
                </c:pt>
                <c:pt idx="106">
                  <c:v>15</c:v>
                </c:pt>
                <c:pt idx="107">
                  <c:v>30</c:v>
                </c:pt>
                <c:pt idx="108">
                  <c:v>45</c:v>
                </c:pt>
                <c:pt idx="109">
                  <c:v>60</c:v>
                </c:pt>
                <c:pt idx="110">
                  <c:v>0</c:v>
                </c:pt>
                <c:pt idx="111">
                  <c:v>15</c:v>
                </c:pt>
                <c:pt idx="112">
                  <c:v>30</c:v>
                </c:pt>
                <c:pt idx="113">
                  <c:v>45</c:v>
                </c:pt>
                <c:pt idx="114">
                  <c:v>60</c:v>
                </c:pt>
                <c:pt idx="115">
                  <c:v>0</c:v>
                </c:pt>
                <c:pt idx="116">
                  <c:v>15</c:v>
                </c:pt>
                <c:pt idx="117">
                  <c:v>30</c:v>
                </c:pt>
                <c:pt idx="118">
                  <c:v>45</c:v>
                </c:pt>
                <c:pt idx="119">
                  <c:v>60</c:v>
                </c:pt>
                <c:pt idx="120">
                  <c:v>0</c:v>
                </c:pt>
                <c:pt idx="121">
                  <c:v>15</c:v>
                </c:pt>
                <c:pt idx="122">
                  <c:v>30</c:v>
                </c:pt>
                <c:pt idx="123">
                  <c:v>45</c:v>
                </c:pt>
                <c:pt idx="124">
                  <c:v>60</c:v>
                </c:pt>
                <c:pt idx="125">
                  <c:v>0</c:v>
                </c:pt>
                <c:pt idx="126">
                  <c:v>15</c:v>
                </c:pt>
                <c:pt idx="127">
                  <c:v>30</c:v>
                </c:pt>
                <c:pt idx="128">
                  <c:v>45</c:v>
                </c:pt>
                <c:pt idx="129">
                  <c:v>60</c:v>
                </c:pt>
                <c:pt idx="130">
                  <c:v>0</c:v>
                </c:pt>
                <c:pt idx="131">
                  <c:v>15</c:v>
                </c:pt>
                <c:pt idx="132">
                  <c:v>30</c:v>
                </c:pt>
                <c:pt idx="133">
                  <c:v>45</c:v>
                </c:pt>
                <c:pt idx="134">
                  <c:v>60</c:v>
                </c:pt>
                <c:pt idx="135">
                  <c:v>0</c:v>
                </c:pt>
                <c:pt idx="136">
                  <c:v>15</c:v>
                </c:pt>
                <c:pt idx="137">
                  <c:v>30</c:v>
                </c:pt>
                <c:pt idx="138">
                  <c:v>45</c:v>
                </c:pt>
                <c:pt idx="139">
                  <c:v>60</c:v>
                </c:pt>
                <c:pt idx="140">
                  <c:v>0</c:v>
                </c:pt>
                <c:pt idx="141">
                  <c:v>15</c:v>
                </c:pt>
                <c:pt idx="142">
                  <c:v>30</c:v>
                </c:pt>
                <c:pt idx="143">
                  <c:v>45</c:v>
                </c:pt>
                <c:pt idx="144">
                  <c:v>60</c:v>
                </c:pt>
                <c:pt idx="145">
                  <c:v>0</c:v>
                </c:pt>
                <c:pt idx="146">
                  <c:v>15</c:v>
                </c:pt>
                <c:pt idx="147">
                  <c:v>30</c:v>
                </c:pt>
                <c:pt idx="148">
                  <c:v>45</c:v>
                </c:pt>
                <c:pt idx="149">
                  <c:v>60</c:v>
                </c:pt>
                <c:pt idx="150">
                  <c:v>0</c:v>
                </c:pt>
                <c:pt idx="151">
                  <c:v>15</c:v>
                </c:pt>
                <c:pt idx="152">
                  <c:v>30</c:v>
                </c:pt>
                <c:pt idx="153">
                  <c:v>45</c:v>
                </c:pt>
                <c:pt idx="154">
                  <c:v>60</c:v>
                </c:pt>
                <c:pt idx="155">
                  <c:v>0</c:v>
                </c:pt>
                <c:pt idx="156">
                  <c:v>15</c:v>
                </c:pt>
              </c:numCache>
            </c:numRef>
          </c:cat>
          <c:val>
            <c:numRef>
              <c:f>Sheet1!$B$2:$B$158</c:f>
              <c:numCache>
                <c:formatCode>General</c:formatCode>
                <c:ptCount val="157"/>
                <c:pt idx="0">
                  <c:v>124</c:v>
                </c:pt>
                <c:pt idx="1">
                  <c:v>122</c:v>
                </c:pt>
                <c:pt idx="2">
                  <c:v>122</c:v>
                </c:pt>
                <c:pt idx="3">
                  <c:v>127</c:v>
                </c:pt>
                <c:pt idx="4">
                  <c:v>131</c:v>
                </c:pt>
                <c:pt idx="5" formatCode="0.00">
                  <c:v>130</c:v>
                </c:pt>
                <c:pt idx="6" formatCode="0.00">
                  <c:v>126</c:v>
                </c:pt>
                <c:pt idx="7" formatCode="0.00">
                  <c:v>126</c:v>
                </c:pt>
                <c:pt idx="8" formatCode="0.00">
                  <c:v>132</c:v>
                </c:pt>
                <c:pt idx="9" formatCode="0.00">
                  <c:v>135</c:v>
                </c:pt>
                <c:pt idx="10" formatCode="0.00">
                  <c:v>134</c:v>
                </c:pt>
                <c:pt idx="11" formatCode="0.00">
                  <c:v>140</c:v>
                </c:pt>
                <c:pt idx="12" formatCode="0.00">
                  <c:v>150</c:v>
                </c:pt>
                <c:pt idx="13" formatCode="0.00">
                  <c:v>158</c:v>
                </c:pt>
                <c:pt idx="14" formatCode="0.00">
                  <c:v>167</c:v>
                </c:pt>
                <c:pt idx="15" formatCode="0.00">
                  <c:v>168</c:v>
                </c:pt>
                <c:pt idx="16" formatCode="0.00">
                  <c:v>170</c:v>
                </c:pt>
                <c:pt idx="17" formatCode="0.00">
                  <c:v>176</c:v>
                </c:pt>
                <c:pt idx="18" formatCode="0.00">
                  <c:v>181</c:v>
                </c:pt>
                <c:pt idx="19" formatCode="0.00">
                  <c:v>191</c:v>
                </c:pt>
                <c:pt idx="20" formatCode="0.00">
                  <c:v>204</c:v>
                </c:pt>
                <c:pt idx="21" formatCode="0.00">
                  <c:v>200</c:v>
                </c:pt>
                <c:pt idx="22" formatCode="0.00">
                  <c:v>201</c:v>
                </c:pt>
                <c:pt idx="23" formatCode="0.00">
                  <c:v>216</c:v>
                </c:pt>
                <c:pt idx="24" formatCode="0.00">
                  <c:v>227</c:v>
                </c:pt>
                <c:pt idx="25" formatCode="0.00">
                  <c:v>230</c:v>
                </c:pt>
                <c:pt idx="26" formatCode="0.00">
                  <c:v>222</c:v>
                </c:pt>
                <c:pt idx="27" formatCode="0.00">
                  <c:v>207</c:v>
                </c:pt>
                <c:pt idx="28" formatCode="0.00">
                  <c:v>201</c:v>
                </c:pt>
                <c:pt idx="29" formatCode="0.00">
                  <c:v>196</c:v>
                </c:pt>
                <c:pt idx="30" formatCode="0.00">
                  <c:v>187</c:v>
                </c:pt>
                <c:pt idx="31" formatCode="0.00">
                  <c:v>182</c:v>
                </c:pt>
                <c:pt idx="32" formatCode="0.00">
                  <c:v>186</c:v>
                </c:pt>
                <c:pt idx="33" formatCode="0.00">
                  <c:v>195</c:v>
                </c:pt>
                <c:pt idx="34" formatCode="0.00">
                  <c:v>210</c:v>
                </c:pt>
                <c:pt idx="35" formatCode="0.00">
                  <c:v>241</c:v>
                </c:pt>
                <c:pt idx="36" formatCode="0.00">
                  <c:v>274</c:v>
                </c:pt>
                <c:pt idx="37" formatCode="0.00">
                  <c:v>281</c:v>
                </c:pt>
                <c:pt idx="38" formatCode="0.00">
                  <c:v>266</c:v>
                </c:pt>
                <c:pt idx="39" formatCode="0.00">
                  <c:v>254</c:v>
                </c:pt>
                <c:pt idx="40" formatCode="0.00">
                  <c:v>247</c:v>
                </c:pt>
                <c:pt idx="41" formatCode="0.00">
                  <c:v>242</c:v>
                </c:pt>
                <c:pt idx="42" formatCode="0.00">
                  <c:v>241</c:v>
                </c:pt>
                <c:pt idx="43" formatCode="0.00">
                  <c:v>234</c:v>
                </c:pt>
                <c:pt idx="44" formatCode="0.00">
                  <c:v>210</c:v>
                </c:pt>
                <c:pt idx="45" formatCode="0.00">
                  <c:v>187</c:v>
                </c:pt>
                <c:pt idx="46" formatCode="0.00">
                  <c:v>173</c:v>
                </c:pt>
                <c:pt idx="47" formatCode="0.00">
                  <c:v>168</c:v>
                </c:pt>
                <c:pt idx="48" formatCode="0.00">
                  <c:v>162</c:v>
                </c:pt>
                <c:pt idx="49" formatCode="0.00">
                  <c:v>159</c:v>
                </c:pt>
                <c:pt idx="50" formatCode="0.00">
                  <c:v>151</c:v>
                </c:pt>
                <c:pt idx="51" formatCode="0.00">
                  <c:v>142</c:v>
                </c:pt>
                <c:pt idx="52" formatCode="0.00">
                  <c:v>141</c:v>
                </c:pt>
                <c:pt idx="53" formatCode="0.00">
                  <c:v>149</c:v>
                </c:pt>
                <c:pt idx="54" formatCode="0.00">
                  <c:v>157</c:v>
                </c:pt>
                <c:pt idx="55" formatCode="0.00">
                  <c:v>154</c:v>
                </c:pt>
                <c:pt idx="56" formatCode="0.00">
                  <c:v>159</c:v>
                </c:pt>
                <c:pt idx="57" formatCode="0.00">
                  <c:v>172</c:v>
                </c:pt>
                <c:pt idx="58" formatCode="0.00">
                  <c:v>171</c:v>
                </c:pt>
                <c:pt idx="59" formatCode="0.00">
                  <c:v>158</c:v>
                </c:pt>
                <c:pt idx="60" formatCode="0.00">
                  <c:v>145</c:v>
                </c:pt>
                <c:pt idx="61" formatCode="0.00">
                  <c:v>132</c:v>
                </c:pt>
                <c:pt idx="62" formatCode="0.00">
                  <c:v>114</c:v>
                </c:pt>
                <c:pt idx="63" formatCode="0.00">
                  <c:v>103</c:v>
                </c:pt>
                <c:pt idx="64" formatCode="0.00">
                  <c:v>105</c:v>
                </c:pt>
                <c:pt idx="65" formatCode="0.00">
                  <c:v>106</c:v>
                </c:pt>
                <c:pt idx="66" formatCode="0.00">
                  <c:v>107</c:v>
                </c:pt>
                <c:pt idx="67" formatCode="0.00">
                  <c:v>121</c:v>
                </c:pt>
                <c:pt idx="68" formatCode="0.00">
                  <c:v>144</c:v>
                </c:pt>
                <c:pt idx="69" formatCode="0.00">
                  <c:v>156</c:v>
                </c:pt>
                <c:pt idx="70" formatCode="0.00">
                  <c:v>156</c:v>
                </c:pt>
                <c:pt idx="71" formatCode="0.00">
                  <c:v>155</c:v>
                </c:pt>
                <c:pt idx="72" formatCode="0.00">
                  <c:v>171</c:v>
                </c:pt>
                <c:pt idx="73" formatCode="0.00">
                  <c:v>181</c:v>
                </c:pt>
                <c:pt idx="74" formatCode="0.00">
                  <c:v>170</c:v>
                </c:pt>
                <c:pt idx="75" formatCode="0.00">
                  <c:v>162</c:v>
                </c:pt>
                <c:pt idx="76" formatCode="0.00">
                  <c:v>158</c:v>
                </c:pt>
                <c:pt idx="77" formatCode="0.00">
                  <c:v>158</c:v>
                </c:pt>
                <c:pt idx="78" formatCode="0.00">
                  <c:v>161</c:v>
                </c:pt>
                <c:pt idx="79" formatCode="0.00">
                  <c:v>155</c:v>
                </c:pt>
                <c:pt idx="80" formatCode="0.00">
                  <c:v>155</c:v>
                </c:pt>
                <c:pt idx="81" formatCode="0.00">
                  <c:v>171</c:v>
                </c:pt>
                <c:pt idx="82" formatCode="0.00">
                  <c:v>168</c:v>
                </c:pt>
                <c:pt idx="83" formatCode="0.00">
                  <c:v>182</c:v>
                </c:pt>
                <c:pt idx="84" formatCode="0.00">
                  <c:v>221</c:v>
                </c:pt>
                <c:pt idx="85" formatCode="0.00">
                  <c:v>239</c:v>
                </c:pt>
                <c:pt idx="86" formatCode="0.00">
                  <c:v>239</c:v>
                </c:pt>
                <c:pt idx="87" formatCode="0.00">
                  <c:v>239</c:v>
                </c:pt>
                <c:pt idx="88" formatCode="0.00">
                  <c:v>246</c:v>
                </c:pt>
                <c:pt idx="89" formatCode="0.00">
                  <c:v>253</c:v>
                </c:pt>
                <c:pt idx="90" formatCode="0.00">
                  <c:v>261</c:v>
                </c:pt>
                <c:pt idx="91" formatCode="0.00">
                  <c:v>265</c:v>
                </c:pt>
                <c:pt idx="92" formatCode="0.00">
                  <c:v>269</c:v>
                </c:pt>
                <c:pt idx="93" formatCode="0.00">
                  <c:v>276</c:v>
                </c:pt>
                <c:pt idx="94" formatCode="0.00">
                  <c:v>277</c:v>
                </c:pt>
                <c:pt idx="95" formatCode="0.00">
                  <c:v>274</c:v>
                </c:pt>
                <c:pt idx="96" formatCode="0.00">
                  <c:v>268</c:v>
                </c:pt>
                <c:pt idx="97" formatCode="0.00">
                  <c:v>269</c:v>
                </c:pt>
                <c:pt idx="98" formatCode="0.00">
                  <c:v>277</c:v>
                </c:pt>
                <c:pt idx="99" formatCode="0.00">
                  <c:v>277</c:v>
                </c:pt>
                <c:pt idx="100" formatCode="0.00">
                  <c:v>265</c:v>
                </c:pt>
                <c:pt idx="101" formatCode="0.00">
                  <c:v>242</c:v>
                </c:pt>
                <c:pt idx="102" formatCode="0.00">
                  <c:v>233</c:v>
                </c:pt>
                <c:pt idx="103" formatCode="0.00">
                  <c:v>236</c:v>
                </c:pt>
                <c:pt idx="104" formatCode="0.00">
                  <c:v>233</c:v>
                </c:pt>
                <c:pt idx="105" formatCode="0.00">
                  <c:v>226</c:v>
                </c:pt>
                <c:pt idx="106" formatCode="0.00">
                  <c:v>223</c:v>
                </c:pt>
                <c:pt idx="107" formatCode="0.00">
                  <c:v>214</c:v>
                </c:pt>
                <c:pt idx="108" formatCode="0.00">
                  <c:v>203</c:v>
                </c:pt>
                <c:pt idx="109" formatCode="0.00">
                  <c:v>189</c:v>
                </c:pt>
                <c:pt idx="110" formatCode="0.00">
                  <c:v>172</c:v>
                </c:pt>
                <c:pt idx="111" formatCode="0.00">
                  <c:v>160</c:v>
                </c:pt>
                <c:pt idx="112" formatCode="0.00">
                  <c:v>153</c:v>
                </c:pt>
                <c:pt idx="113" formatCode="0.00">
                  <c:v>151</c:v>
                </c:pt>
                <c:pt idx="114" formatCode="0.00">
                  <c:v>163</c:v>
                </c:pt>
                <c:pt idx="115" formatCode="0.00">
                  <c:v>176</c:v>
                </c:pt>
                <c:pt idx="116" formatCode="0.00">
                  <c:v>177</c:v>
                </c:pt>
                <c:pt idx="117" formatCode="0.00">
                  <c:v>177</c:v>
                </c:pt>
                <c:pt idx="118" formatCode="0.00">
                  <c:v>175</c:v>
                </c:pt>
                <c:pt idx="119" formatCode="0.00">
                  <c:v>172</c:v>
                </c:pt>
                <c:pt idx="120" formatCode="0.00">
                  <c:v>174</c:v>
                </c:pt>
                <c:pt idx="121" formatCode="0.00">
                  <c:v>171</c:v>
                </c:pt>
                <c:pt idx="122" formatCode="0.00">
                  <c:v>163</c:v>
                </c:pt>
                <c:pt idx="123" formatCode="0.00">
                  <c:v>160</c:v>
                </c:pt>
                <c:pt idx="124" formatCode="0.00">
                  <c:v>167</c:v>
                </c:pt>
                <c:pt idx="125" formatCode="0.00">
                  <c:v>172</c:v>
                </c:pt>
                <c:pt idx="126" formatCode="0.00">
                  <c:v>170</c:v>
                </c:pt>
                <c:pt idx="127" formatCode="0.00">
                  <c:v>172</c:v>
                </c:pt>
                <c:pt idx="128" formatCode="0.00">
                  <c:v>171</c:v>
                </c:pt>
                <c:pt idx="129" formatCode="0.00">
                  <c:v>163</c:v>
                </c:pt>
                <c:pt idx="130" formatCode="0.00">
                  <c:v>157</c:v>
                </c:pt>
                <c:pt idx="131" formatCode="0.00">
                  <c:v>158</c:v>
                </c:pt>
                <c:pt idx="132" formatCode="0.00">
                  <c:v>164</c:v>
                </c:pt>
                <c:pt idx="133" formatCode="0.00">
                  <c:v>171</c:v>
                </c:pt>
                <c:pt idx="134" formatCode="0.00">
                  <c:v>183</c:v>
                </c:pt>
                <c:pt idx="135" formatCode="0.00">
                  <c:v>183</c:v>
                </c:pt>
                <c:pt idx="136" formatCode="0.00">
                  <c:v>171</c:v>
                </c:pt>
                <c:pt idx="137" formatCode="0.00">
                  <c:v>152</c:v>
                </c:pt>
                <c:pt idx="138" formatCode="0.00">
                  <c:v>128</c:v>
                </c:pt>
                <c:pt idx="139" formatCode="0.00">
                  <c:v>100</c:v>
                </c:pt>
                <c:pt idx="140" formatCode="0.00">
                  <c:v>78</c:v>
                </c:pt>
                <c:pt idx="141" formatCode="0.00">
                  <c:v>65</c:v>
                </c:pt>
                <c:pt idx="142" formatCode="0.00">
                  <c:v>57</c:v>
                </c:pt>
                <c:pt idx="143" formatCode="0.00">
                  <c:v>54</c:v>
                </c:pt>
                <c:pt idx="144" formatCode="0.00">
                  <c:v>48</c:v>
                </c:pt>
                <c:pt idx="145" formatCode="0.00">
                  <c:v>42</c:v>
                </c:pt>
                <c:pt idx="146" formatCode="0.00">
                  <c:v>45</c:v>
                </c:pt>
                <c:pt idx="147" formatCode="0.00">
                  <c:v>49</c:v>
                </c:pt>
                <c:pt idx="148" formatCode="0.00">
                  <c:v>51</c:v>
                </c:pt>
                <c:pt idx="149" formatCode="0.00">
                  <c:v>52</c:v>
                </c:pt>
                <c:pt idx="150" formatCode="0.00">
                  <c:v>50</c:v>
                </c:pt>
                <c:pt idx="151" formatCode="0.00">
                  <c:v>45</c:v>
                </c:pt>
                <c:pt idx="152" formatCode="0.00">
                  <c:v>40</c:v>
                </c:pt>
                <c:pt idx="153" formatCode="0.00">
                  <c:v>40</c:v>
                </c:pt>
                <c:pt idx="154" formatCode="0.00">
                  <c:v>40</c:v>
                </c:pt>
                <c:pt idx="155" formatCode="0.00">
                  <c:v>40</c:v>
                </c:pt>
                <c:pt idx="156" formatCode="0.00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DF-409B-9BBA-074215BC7E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Sheet1!$A$2:$A$158</c:f>
              <c:numCache>
                <c:formatCode>0.00</c:formatCode>
                <c:ptCount val="157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0</c:v>
                </c:pt>
                <c:pt idx="6">
                  <c:v>15</c:v>
                </c:pt>
                <c:pt idx="7">
                  <c:v>30</c:v>
                </c:pt>
                <c:pt idx="8">
                  <c:v>45</c:v>
                </c:pt>
                <c:pt idx="9">
                  <c:v>60</c:v>
                </c:pt>
                <c:pt idx="10">
                  <c:v>0</c:v>
                </c:pt>
                <c:pt idx="11">
                  <c:v>15</c:v>
                </c:pt>
                <c:pt idx="12">
                  <c:v>30</c:v>
                </c:pt>
                <c:pt idx="13">
                  <c:v>45</c:v>
                </c:pt>
                <c:pt idx="14">
                  <c:v>60</c:v>
                </c:pt>
                <c:pt idx="15">
                  <c:v>0</c:v>
                </c:pt>
                <c:pt idx="16">
                  <c:v>15</c:v>
                </c:pt>
                <c:pt idx="17">
                  <c:v>30</c:v>
                </c:pt>
                <c:pt idx="18">
                  <c:v>45</c:v>
                </c:pt>
                <c:pt idx="19">
                  <c:v>60</c:v>
                </c:pt>
                <c:pt idx="20">
                  <c:v>0</c:v>
                </c:pt>
                <c:pt idx="21">
                  <c:v>15</c:v>
                </c:pt>
                <c:pt idx="22">
                  <c:v>30</c:v>
                </c:pt>
                <c:pt idx="23">
                  <c:v>45</c:v>
                </c:pt>
                <c:pt idx="24">
                  <c:v>60</c:v>
                </c:pt>
                <c:pt idx="25">
                  <c:v>0</c:v>
                </c:pt>
                <c:pt idx="26">
                  <c:v>15</c:v>
                </c:pt>
                <c:pt idx="27">
                  <c:v>30</c:v>
                </c:pt>
                <c:pt idx="28">
                  <c:v>45</c:v>
                </c:pt>
                <c:pt idx="29">
                  <c:v>60</c:v>
                </c:pt>
                <c:pt idx="30">
                  <c:v>0</c:v>
                </c:pt>
                <c:pt idx="31">
                  <c:v>15</c:v>
                </c:pt>
                <c:pt idx="32">
                  <c:v>30</c:v>
                </c:pt>
                <c:pt idx="33">
                  <c:v>45</c:v>
                </c:pt>
                <c:pt idx="34">
                  <c:v>60</c:v>
                </c:pt>
                <c:pt idx="35">
                  <c:v>0</c:v>
                </c:pt>
                <c:pt idx="36">
                  <c:v>15</c:v>
                </c:pt>
                <c:pt idx="37">
                  <c:v>30</c:v>
                </c:pt>
                <c:pt idx="38">
                  <c:v>45</c:v>
                </c:pt>
                <c:pt idx="39">
                  <c:v>60</c:v>
                </c:pt>
                <c:pt idx="40">
                  <c:v>0</c:v>
                </c:pt>
                <c:pt idx="41">
                  <c:v>15</c:v>
                </c:pt>
                <c:pt idx="42">
                  <c:v>30</c:v>
                </c:pt>
                <c:pt idx="43">
                  <c:v>45</c:v>
                </c:pt>
                <c:pt idx="44">
                  <c:v>60</c:v>
                </c:pt>
                <c:pt idx="45">
                  <c:v>0</c:v>
                </c:pt>
                <c:pt idx="46">
                  <c:v>15</c:v>
                </c:pt>
                <c:pt idx="47">
                  <c:v>30</c:v>
                </c:pt>
                <c:pt idx="48">
                  <c:v>45</c:v>
                </c:pt>
                <c:pt idx="49">
                  <c:v>60</c:v>
                </c:pt>
                <c:pt idx="50">
                  <c:v>0</c:v>
                </c:pt>
                <c:pt idx="51">
                  <c:v>15</c:v>
                </c:pt>
                <c:pt idx="52">
                  <c:v>30</c:v>
                </c:pt>
                <c:pt idx="53">
                  <c:v>45</c:v>
                </c:pt>
                <c:pt idx="54">
                  <c:v>60</c:v>
                </c:pt>
                <c:pt idx="55">
                  <c:v>0</c:v>
                </c:pt>
                <c:pt idx="56">
                  <c:v>15</c:v>
                </c:pt>
                <c:pt idx="57">
                  <c:v>30</c:v>
                </c:pt>
                <c:pt idx="58">
                  <c:v>45</c:v>
                </c:pt>
                <c:pt idx="59">
                  <c:v>60</c:v>
                </c:pt>
                <c:pt idx="60">
                  <c:v>0</c:v>
                </c:pt>
                <c:pt idx="61">
                  <c:v>15</c:v>
                </c:pt>
                <c:pt idx="62">
                  <c:v>30</c:v>
                </c:pt>
                <c:pt idx="63">
                  <c:v>45</c:v>
                </c:pt>
                <c:pt idx="64">
                  <c:v>60</c:v>
                </c:pt>
                <c:pt idx="65">
                  <c:v>0</c:v>
                </c:pt>
                <c:pt idx="66">
                  <c:v>15</c:v>
                </c:pt>
                <c:pt idx="67">
                  <c:v>30</c:v>
                </c:pt>
                <c:pt idx="68">
                  <c:v>45</c:v>
                </c:pt>
                <c:pt idx="69">
                  <c:v>60</c:v>
                </c:pt>
                <c:pt idx="70">
                  <c:v>0</c:v>
                </c:pt>
                <c:pt idx="71">
                  <c:v>15</c:v>
                </c:pt>
                <c:pt idx="72">
                  <c:v>30</c:v>
                </c:pt>
                <c:pt idx="73">
                  <c:v>45</c:v>
                </c:pt>
                <c:pt idx="74">
                  <c:v>60</c:v>
                </c:pt>
                <c:pt idx="75">
                  <c:v>0</c:v>
                </c:pt>
                <c:pt idx="76">
                  <c:v>15</c:v>
                </c:pt>
                <c:pt idx="77">
                  <c:v>30</c:v>
                </c:pt>
                <c:pt idx="78">
                  <c:v>45</c:v>
                </c:pt>
                <c:pt idx="79">
                  <c:v>60</c:v>
                </c:pt>
                <c:pt idx="80">
                  <c:v>0</c:v>
                </c:pt>
                <c:pt idx="81">
                  <c:v>15</c:v>
                </c:pt>
                <c:pt idx="82">
                  <c:v>30</c:v>
                </c:pt>
                <c:pt idx="83">
                  <c:v>45</c:v>
                </c:pt>
                <c:pt idx="84">
                  <c:v>60</c:v>
                </c:pt>
                <c:pt idx="85">
                  <c:v>0</c:v>
                </c:pt>
                <c:pt idx="86">
                  <c:v>15</c:v>
                </c:pt>
                <c:pt idx="87">
                  <c:v>30</c:v>
                </c:pt>
                <c:pt idx="88">
                  <c:v>45</c:v>
                </c:pt>
                <c:pt idx="89">
                  <c:v>60</c:v>
                </c:pt>
                <c:pt idx="90">
                  <c:v>0</c:v>
                </c:pt>
                <c:pt idx="91">
                  <c:v>15</c:v>
                </c:pt>
                <c:pt idx="92">
                  <c:v>30</c:v>
                </c:pt>
                <c:pt idx="93">
                  <c:v>45</c:v>
                </c:pt>
                <c:pt idx="94">
                  <c:v>60</c:v>
                </c:pt>
                <c:pt idx="95">
                  <c:v>0</c:v>
                </c:pt>
                <c:pt idx="96">
                  <c:v>15</c:v>
                </c:pt>
                <c:pt idx="97">
                  <c:v>30</c:v>
                </c:pt>
                <c:pt idx="98">
                  <c:v>45</c:v>
                </c:pt>
                <c:pt idx="99">
                  <c:v>60</c:v>
                </c:pt>
                <c:pt idx="100">
                  <c:v>0</c:v>
                </c:pt>
                <c:pt idx="101">
                  <c:v>15</c:v>
                </c:pt>
                <c:pt idx="102">
                  <c:v>30</c:v>
                </c:pt>
                <c:pt idx="103">
                  <c:v>45</c:v>
                </c:pt>
                <c:pt idx="104">
                  <c:v>60</c:v>
                </c:pt>
                <c:pt idx="105">
                  <c:v>0</c:v>
                </c:pt>
                <c:pt idx="106">
                  <c:v>15</c:v>
                </c:pt>
                <c:pt idx="107">
                  <c:v>30</c:v>
                </c:pt>
                <c:pt idx="108">
                  <c:v>45</c:v>
                </c:pt>
                <c:pt idx="109">
                  <c:v>60</c:v>
                </c:pt>
                <c:pt idx="110">
                  <c:v>0</c:v>
                </c:pt>
                <c:pt idx="111">
                  <c:v>15</c:v>
                </c:pt>
                <c:pt idx="112">
                  <c:v>30</c:v>
                </c:pt>
                <c:pt idx="113">
                  <c:v>45</c:v>
                </c:pt>
                <c:pt idx="114">
                  <c:v>60</c:v>
                </c:pt>
                <c:pt idx="115">
                  <c:v>0</c:v>
                </c:pt>
                <c:pt idx="116">
                  <c:v>15</c:v>
                </c:pt>
                <c:pt idx="117">
                  <c:v>30</c:v>
                </c:pt>
                <c:pt idx="118">
                  <c:v>45</c:v>
                </c:pt>
                <c:pt idx="119">
                  <c:v>60</c:v>
                </c:pt>
                <c:pt idx="120">
                  <c:v>0</c:v>
                </c:pt>
                <c:pt idx="121">
                  <c:v>15</c:v>
                </c:pt>
                <c:pt idx="122">
                  <c:v>30</c:v>
                </c:pt>
                <c:pt idx="123">
                  <c:v>45</c:v>
                </c:pt>
                <c:pt idx="124">
                  <c:v>60</c:v>
                </c:pt>
                <c:pt idx="125">
                  <c:v>0</c:v>
                </c:pt>
                <c:pt idx="126">
                  <c:v>15</c:v>
                </c:pt>
                <c:pt idx="127">
                  <c:v>30</c:v>
                </c:pt>
                <c:pt idx="128">
                  <c:v>45</c:v>
                </c:pt>
                <c:pt idx="129">
                  <c:v>60</c:v>
                </c:pt>
                <c:pt idx="130">
                  <c:v>0</c:v>
                </c:pt>
                <c:pt idx="131">
                  <c:v>15</c:v>
                </c:pt>
                <c:pt idx="132">
                  <c:v>30</c:v>
                </c:pt>
                <c:pt idx="133">
                  <c:v>45</c:v>
                </c:pt>
                <c:pt idx="134">
                  <c:v>60</c:v>
                </c:pt>
                <c:pt idx="135">
                  <c:v>0</c:v>
                </c:pt>
                <c:pt idx="136">
                  <c:v>15</c:v>
                </c:pt>
                <c:pt idx="137">
                  <c:v>30</c:v>
                </c:pt>
                <c:pt idx="138">
                  <c:v>45</c:v>
                </c:pt>
                <c:pt idx="139">
                  <c:v>60</c:v>
                </c:pt>
                <c:pt idx="140">
                  <c:v>0</c:v>
                </c:pt>
                <c:pt idx="141">
                  <c:v>15</c:v>
                </c:pt>
                <c:pt idx="142">
                  <c:v>30</c:v>
                </c:pt>
                <c:pt idx="143">
                  <c:v>45</c:v>
                </c:pt>
                <c:pt idx="144">
                  <c:v>60</c:v>
                </c:pt>
                <c:pt idx="145">
                  <c:v>0</c:v>
                </c:pt>
                <c:pt idx="146">
                  <c:v>15</c:v>
                </c:pt>
                <c:pt idx="147">
                  <c:v>30</c:v>
                </c:pt>
                <c:pt idx="148">
                  <c:v>45</c:v>
                </c:pt>
                <c:pt idx="149">
                  <c:v>60</c:v>
                </c:pt>
                <c:pt idx="150">
                  <c:v>0</c:v>
                </c:pt>
                <c:pt idx="151">
                  <c:v>15</c:v>
                </c:pt>
                <c:pt idx="152">
                  <c:v>30</c:v>
                </c:pt>
                <c:pt idx="153">
                  <c:v>45</c:v>
                </c:pt>
                <c:pt idx="154">
                  <c:v>60</c:v>
                </c:pt>
                <c:pt idx="155">
                  <c:v>0</c:v>
                </c:pt>
                <c:pt idx="156">
                  <c:v>15</c:v>
                </c:pt>
              </c:numCache>
            </c:numRef>
          </c:cat>
          <c:val>
            <c:numRef>
              <c:f>Sheet1!$C$2:$C$158</c:f>
              <c:numCache>
                <c:formatCode>General</c:formatCode>
                <c:ptCount val="157"/>
                <c:pt idx="0">
                  <c:v>151</c:v>
                </c:pt>
                <c:pt idx="4">
                  <c:v>167</c:v>
                </c:pt>
                <c:pt idx="9">
                  <c:v>168</c:v>
                </c:pt>
                <c:pt idx="14">
                  <c:v>198</c:v>
                </c:pt>
                <c:pt idx="20">
                  <c:v>207</c:v>
                </c:pt>
                <c:pt idx="21">
                  <c:v>237</c:v>
                </c:pt>
                <c:pt idx="24">
                  <c:v>263</c:v>
                </c:pt>
                <c:pt idx="30">
                  <c:v>238</c:v>
                </c:pt>
                <c:pt idx="34">
                  <c:v>237</c:v>
                </c:pt>
                <c:pt idx="36">
                  <c:v>283</c:v>
                </c:pt>
                <c:pt idx="40">
                  <c:v>275</c:v>
                </c:pt>
                <c:pt idx="48">
                  <c:v>190</c:v>
                </c:pt>
                <c:pt idx="52">
                  <c:v>178</c:v>
                </c:pt>
                <c:pt idx="53">
                  <c:v>206</c:v>
                </c:pt>
                <c:pt idx="57">
                  <c:v>225</c:v>
                </c:pt>
                <c:pt idx="64">
                  <c:v>144</c:v>
                </c:pt>
                <c:pt idx="65">
                  <c:v>152</c:v>
                </c:pt>
                <c:pt idx="73">
                  <c:v>189</c:v>
                </c:pt>
                <c:pt idx="86">
                  <c:v>236</c:v>
                </c:pt>
                <c:pt idx="102">
                  <c:v>299</c:v>
                </c:pt>
                <c:pt idx="116">
                  <c:v>192</c:v>
                </c:pt>
                <c:pt idx="125">
                  <c:v>192</c:v>
                </c:pt>
                <c:pt idx="137">
                  <c:v>172</c:v>
                </c:pt>
                <c:pt idx="155">
                  <c:v>62</c:v>
                </c:pt>
                <c:pt idx="156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DF-409B-9BBA-074215BC7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916456"/>
        <c:axId val="164922032"/>
      </c:lineChart>
      <c:catAx>
        <c:axId val="164916456"/>
        <c:scaling>
          <c:orientation val="minMax"/>
        </c:scaling>
        <c:delete val="1"/>
        <c:axPos val="b"/>
        <c:numFmt formatCode="0.00" sourceLinked="1"/>
        <c:majorTickMark val="none"/>
        <c:minorTickMark val="none"/>
        <c:tickLblPos val="nextTo"/>
        <c:crossAx val="164922032"/>
        <c:crosses val="autoZero"/>
        <c:auto val="1"/>
        <c:lblAlgn val="ctr"/>
        <c:lblOffset val="100"/>
        <c:noMultiLvlLbl val="0"/>
      </c:catAx>
      <c:valAx>
        <c:axId val="16492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916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0.89676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8536675" cy="3855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/>
            <a:t>Time: CGM every 15 minutes, POC every hour until transition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E8E7C-DD43-478F-9166-2DD04FEAC4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5C476-1BD4-48A4-9A79-A3D9C9475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5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XUBERA-Expanded-NOTES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5738" y="688975"/>
            <a:ext cx="5167312" cy="2908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7530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AE405-0573-4F9C-B9F1-D6A48975A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4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AE405-0573-4F9C-B9F1-D6A48975A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43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AE405-0573-4F9C-B9F1-D6A48975A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845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AE405-0573-4F9C-B9F1-D6A48975A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29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AA4C9-6B38-B74D-BB85-A0C8038A2E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383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4175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08" rIns="91414" bIns="4570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962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2D96C3F-15FE-4F01-B273-58289979F9B7}" type="slidenum">
              <a:rPr lang="en-US" altLang="en-US" sz="1200">
                <a:ea typeface="MS PGothic" pitchFamily="34" charset="-128"/>
                <a:cs typeface="Geneva" pitchFamily="80"/>
              </a:rPr>
              <a:pPr algn="r" eaLnBrk="1" hangingPunct="1"/>
              <a:t>49</a:t>
            </a:fld>
            <a:endParaRPr lang="en-US" altLang="en-US" sz="1200">
              <a:ea typeface="MS PGothic" pitchFamily="34" charset="-128"/>
              <a:cs typeface="Geneva" pitchFamily="80"/>
            </a:endParaRPr>
          </a:p>
        </p:txBody>
      </p:sp>
    </p:spTree>
    <p:extLst>
      <p:ext uri="{BB962C8B-B14F-4D97-AF65-F5344CB8AC3E}">
        <p14:creationId xmlns:p14="http://schemas.microsoft.com/office/powerpoint/2010/main" val="715605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2" rIns="91422" bIns="45712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993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8D22E2F-7DD3-45C2-86B1-203FC20ADF57}" type="slidenum">
              <a:rPr lang="en-US" altLang="en-US" sz="1200">
                <a:ea typeface="MS PGothic" pitchFamily="34" charset="-128"/>
                <a:cs typeface="Geneva" pitchFamily="80"/>
              </a:rPr>
              <a:pPr algn="r" eaLnBrk="1" hangingPunct="1"/>
              <a:t>51</a:t>
            </a:fld>
            <a:endParaRPr lang="en-US" altLang="en-US" sz="1200">
              <a:ea typeface="MS PGothic" pitchFamily="34" charset="-128"/>
              <a:cs typeface="Geneva" pitchFamily="80"/>
            </a:endParaRPr>
          </a:p>
        </p:txBody>
      </p:sp>
    </p:spTree>
    <p:extLst>
      <p:ext uri="{BB962C8B-B14F-4D97-AF65-F5344CB8AC3E}">
        <p14:creationId xmlns:p14="http://schemas.microsoft.com/office/powerpoint/2010/main" val="242605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edical Center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7971525" y="0"/>
            <a:ext cx="4220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4" y="1881545"/>
            <a:ext cx="79247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Internal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22132" y="2514600"/>
            <a:ext cx="7919385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90052"/>
            <a:ext cx="5743651" cy="12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5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hysican/Patient/Clin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C080808-004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12192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7971525" y="0"/>
            <a:ext cx="4220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4" y="1881545"/>
            <a:ext cx="79247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Internal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131" y="2514600"/>
            <a:ext cx="7919875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90052"/>
            <a:ext cx="5743651" cy="12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97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Community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011009-11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12192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7971525" y="0"/>
            <a:ext cx="4220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4" y="1881545"/>
            <a:ext cx="79247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Internal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131" y="2514600"/>
            <a:ext cx="7919875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90052"/>
            <a:ext cx="5743651" cy="12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4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S041508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12192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7971525" y="0"/>
            <a:ext cx="4220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4" y="1881545"/>
            <a:ext cx="79247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Internal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131" y="2514600"/>
            <a:ext cx="7919875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90052"/>
            <a:ext cx="5743651" cy="12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06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D070910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12192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7971525" y="0"/>
            <a:ext cx="4220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4" y="1881545"/>
            <a:ext cx="79247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Internal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131" y="2514600"/>
            <a:ext cx="7919875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90052"/>
            <a:ext cx="5743651" cy="12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7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Research 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0607003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12192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7971525" y="0"/>
            <a:ext cx="4220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4" y="1881545"/>
            <a:ext cx="79247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Internal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131" y="2514600"/>
            <a:ext cx="7919875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90052"/>
            <a:ext cx="5743651" cy="12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96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Outpatient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0100D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32048"/>
            <a:ext cx="12192000" cy="3425952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7971525" y="0"/>
            <a:ext cx="4220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4" y="1881545"/>
            <a:ext cx="79247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Internal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131" y="2514600"/>
            <a:ext cx="7919875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90052"/>
            <a:ext cx="5743651" cy="12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29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567793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1947525" y="6659563"/>
            <a:ext cx="9144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3430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5E185B-3BDF-D14D-B085-A580EE226EAB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6E7E8"/>
              </a:gs>
              <a:gs pos="0">
                <a:schemeClr val="bg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</a:rPr>
              <a:t>sdfds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7C429685-219A-AF45-85AA-89BCC71FA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3288" y="1410764"/>
            <a:ext cx="5365422" cy="10335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4D5828F-73AB-4E46-BF9F-BC0A8EBF0BF2}"/>
              </a:ext>
            </a:extLst>
          </p:cNvPr>
          <p:cNvSpPr/>
          <p:nvPr userDrawn="1"/>
        </p:nvSpPr>
        <p:spPr>
          <a:xfrm>
            <a:off x="0" y="3041354"/>
            <a:ext cx="12192000" cy="2336758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Most Influential Papers in Endocrinology: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 Biennial Update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19075" y="6267450"/>
            <a:ext cx="4442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Joseph</a:t>
            </a:r>
            <a:r>
              <a:rPr lang="en-US" baseline="0" dirty="0"/>
              <a:t> Aloi, MD and Catherine Price,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85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800931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10363200" cy="553998"/>
          </a:xfrm>
        </p:spPr>
        <p:txBody>
          <a:bodyPr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828801"/>
            <a:ext cx="10363200" cy="2769989"/>
          </a:xfrm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7"/>
          <p:cNvSpPr txBox="1">
            <a:spLocks/>
          </p:cNvSpPr>
          <p:nvPr userDrawn="1"/>
        </p:nvSpPr>
        <p:spPr>
          <a:xfrm>
            <a:off x="1219200" y="6515100"/>
            <a:ext cx="38608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3222429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1947525" y="6659563"/>
            <a:ext cx="9144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9148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C0925-4689-6A4C-BD5B-246AA45913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133" y="371475"/>
            <a:ext cx="11325497" cy="100361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Title Text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59BA3-FCA4-554E-BC5E-52BA211E87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7134" y="1569478"/>
            <a:ext cx="11325497" cy="430887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6868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0414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823354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33113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58850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81059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70038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62452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17873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3" y="1538645"/>
            <a:ext cx="9753600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Divider Page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7133" y="2171700"/>
            <a:ext cx="9753600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fluid energy lines internal horz.png"/>
          <p:cNvPicPr>
            <a:picLocks noChangeAspect="1"/>
          </p:cNvPicPr>
          <p:nvPr userDrawn="1"/>
        </p:nvPicPr>
        <p:blipFill>
          <a:blip r:embed="rId2" cstate="print"/>
          <a:srcRect l="1508" r="1998" b="1793"/>
          <a:stretch>
            <a:fillRect/>
          </a:stretch>
        </p:blipFill>
        <p:spPr>
          <a:xfrm>
            <a:off x="0" y="2685280"/>
            <a:ext cx="12192000" cy="4172721"/>
          </a:xfrm>
          <a:prstGeom prst="rect">
            <a:avLst/>
          </a:prstGeom>
        </p:spPr>
      </p:pic>
      <p:sp>
        <p:nvSpPr>
          <p:cNvPr id="6" name="Footer Placeholder 7"/>
          <p:cNvSpPr txBox="1">
            <a:spLocks/>
          </p:cNvSpPr>
          <p:nvPr userDrawn="1"/>
        </p:nvSpPr>
        <p:spPr>
          <a:xfrm>
            <a:off x="7924800" y="6515100"/>
            <a:ext cx="38608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3070141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97731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31398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07770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27546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81209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42385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82349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806" y="5313600"/>
            <a:ext cx="659705" cy="93376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5937" y="6413704"/>
            <a:ext cx="6926263" cy="3184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914400">
              <a:spcBef>
                <a:spcPts val="1000"/>
              </a:spcBef>
              <a:buSzTx/>
              <a:buNone/>
              <a:defRPr sz="700">
                <a:latin typeface="Arial"/>
                <a:ea typeface="Arial"/>
                <a:cs typeface="Arial"/>
                <a:sym typeface="Arial"/>
              </a:defRPr>
            </a:lvl1pPr>
            <a:lvl2pPr marL="457200" indent="-228600" defTabSz="914400">
              <a:spcBef>
                <a:spcPts val="1000"/>
              </a:spcBef>
              <a:buSzPct val="100000"/>
              <a:defRPr sz="700">
                <a:latin typeface="Arial"/>
                <a:ea typeface="Arial"/>
                <a:cs typeface="Arial"/>
                <a:sym typeface="Arial"/>
              </a:defRPr>
            </a:lvl2pPr>
            <a:lvl3pPr marL="685800" indent="-228600" defTabSz="914400">
              <a:spcBef>
                <a:spcPts val="1000"/>
              </a:spcBef>
              <a:buSzPct val="100000"/>
              <a:defRPr sz="700">
                <a:latin typeface="Arial"/>
                <a:ea typeface="Arial"/>
                <a:cs typeface="Arial"/>
                <a:sym typeface="Arial"/>
              </a:defRPr>
            </a:lvl3pPr>
            <a:lvl4pPr marL="914400" indent="-228600" defTabSz="914400">
              <a:spcBef>
                <a:spcPts val="1000"/>
              </a:spcBef>
              <a:buSzPct val="100000"/>
              <a:defRPr sz="700">
                <a:latin typeface="Arial"/>
                <a:ea typeface="Arial"/>
                <a:cs typeface="Arial"/>
                <a:sym typeface="Arial"/>
              </a:defRPr>
            </a:lvl4pPr>
            <a:lvl5pPr marL="1143000" indent="-228600" defTabSz="914400">
              <a:spcBef>
                <a:spcPts val="1000"/>
              </a:spcBef>
              <a:buSzPct val="100000"/>
              <a:defRPr sz="7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Add Source here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91209" y="6496893"/>
            <a:ext cx="295272" cy="292386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7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2" name="Rectangle 5"/>
          <p:cNvSpPr txBox="1"/>
          <p:nvPr/>
        </p:nvSpPr>
        <p:spPr>
          <a:xfrm>
            <a:off x="7003440" y="6534878"/>
            <a:ext cx="4496745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45720" bIns="45720">
            <a:spAutoFit/>
          </a:bodyPr>
          <a:lstStyle>
            <a:lvl1pPr algn="r" defTabSz="1828800">
              <a:defRPr sz="1400" b="1" spc="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700"/>
              <a:t>Important: the information in this presentation is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27037753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1" y="6797040"/>
            <a:ext cx="12192001" cy="60959"/>
          </a:xfrm>
          <a:prstGeom prst="rect">
            <a:avLst/>
          </a:prstGeom>
          <a:solidFill>
            <a:srgbClr val="5B87B8">
              <a:alpha val="92000"/>
            </a:srgbClr>
          </a:solidFill>
          <a:ln w="12700">
            <a:miter lim="400000"/>
          </a:ln>
        </p:spPr>
        <p:txBody>
          <a:bodyPr lIns="60960" tIns="60960" rIns="60960" bIns="60960" anchor="ctr"/>
          <a:lstStyle/>
          <a:p>
            <a:pPr defTabSz="914400"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700"/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7853" y="6391417"/>
            <a:ext cx="403314" cy="400108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l" defTabSz="914400">
              <a:defRPr sz="10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72326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A38F7-AA8F-5B36-628D-66AB5400C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86FC7-3549-62FC-3E41-C8A49502B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D204-4A4B-4870-80F7-FBA5458A1E83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E6E0A-7EB4-9D27-29F5-663F7CB2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616E5-DE5F-99C7-AD4D-8097831C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96696" y="6486708"/>
            <a:ext cx="243656" cy="241092"/>
          </a:xfrm>
        </p:spPr>
        <p:txBody>
          <a:bodyPr/>
          <a:lstStyle/>
          <a:p>
            <a:fld id="{BE605B2B-6441-419B-B491-614595C94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21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7"/>
          <p:cNvSpPr txBox="1">
            <a:spLocks/>
          </p:cNvSpPr>
          <p:nvPr userDrawn="1"/>
        </p:nvSpPr>
        <p:spPr>
          <a:xfrm>
            <a:off x="1219200" y="6515100"/>
            <a:ext cx="38608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4096769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314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hysican/Patient/Clin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C082012-08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32048"/>
            <a:ext cx="12192000" cy="3425952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7971525" y="0"/>
            <a:ext cx="4220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4" y="1881545"/>
            <a:ext cx="79247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Internal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131" y="2514600"/>
            <a:ext cx="7919875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90052"/>
            <a:ext cx="5743651" cy="12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Country Club Medical Pla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052312-038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5952"/>
            <a:ext cx="12192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7971525" y="0"/>
            <a:ext cx="4220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4" y="1881545"/>
            <a:ext cx="79247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Internal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131" y="2514600"/>
            <a:ext cx="7919875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90052"/>
            <a:ext cx="5743651" cy="12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4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Air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D110608-058_edi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12192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7971525" y="0"/>
            <a:ext cx="4220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4" y="1881545"/>
            <a:ext cx="79247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Internal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131" y="2514600"/>
            <a:ext cx="7919875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90052"/>
            <a:ext cx="5743651" cy="12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4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Nur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952"/>
            <a:ext cx="12192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7971525" y="0"/>
            <a:ext cx="4220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7134" y="1881545"/>
            <a:ext cx="79247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Title: Internal Audience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2131" y="2514600"/>
            <a:ext cx="7919875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" y="90052"/>
            <a:ext cx="5743651" cy="12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6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103632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828801"/>
            <a:ext cx="10363200" cy="276998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9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710" r:id="rId16"/>
    <p:sldLayoutId id="2147483711" r:id="rId17"/>
    <p:sldLayoutId id="2147483661" r:id="rId18"/>
    <p:sldLayoutId id="2147483670" r:id="rId19"/>
    <p:sldLayoutId id="2147483674" r:id="rId20"/>
    <p:sldLayoutId id="2147483675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89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61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369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19" y="365125"/>
            <a:ext cx="11562931" cy="14837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007F88"/>
                </a:solidFill>
              </a:rPr>
              <a:t>Integrating Diabetes Technology</a:t>
            </a:r>
            <a:br>
              <a:rPr lang="en-US" sz="5400" dirty="0">
                <a:solidFill>
                  <a:srgbClr val="007F88"/>
                </a:solidFill>
              </a:rPr>
            </a:br>
            <a:r>
              <a:rPr lang="en-US" sz="5400" dirty="0">
                <a:solidFill>
                  <a:srgbClr val="007F88"/>
                </a:solidFill>
              </a:rPr>
              <a:t>with Inpatient Care</a:t>
            </a:r>
            <a:br>
              <a:rPr lang="en-US" sz="5400" dirty="0">
                <a:solidFill>
                  <a:srgbClr val="007F88"/>
                </a:solidFill>
              </a:rPr>
            </a:br>
            <a:endParaRPr lang="en-US" sz="5400" i="1" dirty="0">
              <a:solidFill>
                <a:srgbClr val="007F8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5" y="3496826"/>
            <a:ext cx="11115675" cy="16004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Joseph A. Aloi MD, FACE, FACP</a:t>
            </a:r>
          </a:p>
          <a:p>
            <a:pPr marL="0" indent="0" algn="ctr">
              <a:buNone/>
            </a:pPr>
            <a:r>
              <a:rPr lang="en-US" dirty="0"/>
              <a:t>Chief: Section on Endocrinology &amp; Metabolism</a:t>
            </a:r>
          </a:p>
          <a:p>
            <a:pPr marL="0" indent="0" algn="ctr">
              <a:buNone/>
            </a:pPr>
            <a:r>
              <a:rPr lang="en-US" dirty="0"/>
              <a:t>Enterprise Leader Research and Academics for Diabetes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85329" y="1979526"/>
            <a:ext cx="552659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00" dirty="0">
                <a:solidFill>
                  <a:srgbClr val="007F88"/>
                </a:solidFill>
                <a:latin typeface="Arial" pitchFamily="34" charset="0"/>
                <a:ea typeface="+mj-ea"/>
                <a:cs typeface="Arial" pitchFamily="34" charset="0"/>
              </a:rPr>
              <a:t>the Future is </a:t>
            </a:r>
            <a:r>
              <a:rPr lang="en-US" sz="4900" i="1" dirty="0">
                <a:solidFill>
                  <a:srgbClr val="007F88"/>
                </a:solidFill>
                <a:latin typeface="Arial" pitchFamily="34" charset="0"/>
                <a:ea typeface="+mj-ea"/>
                <a:cs typeface="Arial" pitchFamily="34" charset="0"/>
              </a:rPr>
              <a:t>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9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06386" y="538843"/>
            <a:ext cx="8176986" cy="8140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Hba1c does not tell the full story!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1828802"/>
            <a:ext cx="10363200" cy="10156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 A1c of 7% = average blood glucose of 154 mg/dl</a:t>
            </a:r>
          </a:p>
          <a:p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3043276" y="3525138"/>
            <a:ext cx="5073174" cy="1469846"/>
          </a:xfrm>
          <a:custGeom>
            <a:avLst/>
            <a:gdLst>
              <a:gd name="connsiteX0" fmla="*/ 0 w 5073174"/>
              <a:gd name="connsiteY0" fmla="*/ 1469846 h 1469846"/>
              <a:gd name="connsiteX1" fmla="*/ 5034019 w 5073174"/>
              <a:gd name="connsiteY1" fmla="*/ 40978 h 1469846"/>
              <a:gd name="connsiteX2" fmla="*/ 2471658 w 5073174"/>
              <a:gd name="connsiteY2" fmla="*/ 358504 h 146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3174" h="1469846">
                <a:moveTo>
                  <a:pt x="0" y="1469846"/>
                </a:moveTo>
                <a:cubicBezTo>
                  <a:pt x="2311038" y="848024"/>
                  <a:pt x="4622076" y="226202"/>
                  <a:pt x="5034019" y="40978"/>
                </a:cubicBezTo>
                <a:cubicBezTo>
                  <a:pt x="5445962" y="-144246"/>
                  <a:pt x="2471658" y="358504"/>
                  <a:pt x="2471658" y="358504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823509" y="2513639"/>
          <a:ext cx="4349020" cy="2180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6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Example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&lt; 70 mg/dl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3366FF"/>
                          </a:solidFill>
                        </a:rPr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70-180 mg/dl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8000"/>
                          </a:solidFill>
                        </a:rPr>
                        <a:t>63%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776">
                <a:tc>
                  <a:txBody>
                    <a:bodyPr/>
                    <a:lstStyle/>
                    <a:p>
                      <a:r>
                        <a:rPr lang="en-US" sz="1800" dirty="0"/>
                        <a:t>&gt; 180 mg/dl</a:t>
                      </a:r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29%</a:t>
                      </a:r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Approximate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1" dirty="0"/>
                        <a:t>A1c</a:t>
                      </a:r>
                    </a:p>
                  </a:txBody>
                  <a:tcPr anchor="ctr"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7.0%</a:t>
                      </a:r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154582" y="2513641"/>
          <a:ext cx="1900040" cy="2180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Example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3366FF"/>
                          </a:solidFill>
                        </a:rPr>
                        <a:t>24%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7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58%</a:t>
                      </a:r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7.0%</a:t>
                      </a:r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058307" y="2512715"/>
          <a:ext cx="1900040" cy="2181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Example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8000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7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-</a:t>
                      </a:r>
                    </a:p>
                  </a:txBody>
                  <a:tcP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7.0%</a:t>
                      </a:r>
                    </a:p>
                  </a:txBody>
                  <a:tcP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Frame 16"/>
          <p:cNvSpPr/>
          <p:nvPr/>
        </p:nvSpPr>
        <p:spPr bwMode="auto">
          <a:xfrm>
            <a:off x="7951942" y="2424708"/>
            <a:ext cx="2103120" cy="2399632"/>
          </a:xfrm>
          <a:prstGeom prst="frame">
            <a:avLst>
              <a:gd name="adj1" fmla="val 6217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 bwMode="auto">
          <a:xfrm>
            <a:off x="1981200" y="5308635"/>
            <a:ext cx="822960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4261AD"/>
                </a:solidFill>
                <a:latin typeface="Calibri"/>
              </a:rPr>
              <a:t>But time in range – and thus ‘quality of A1c’ – can be dramatically different!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6380271"/>
            <a:ext cx="3367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614242"/>
                </a:solidFill>
                <a:latin typeface="Calibri"/>
                <a:ea typeface="ヒラギノ角ゴ ProN W3" charset="0"/>
                <a:cs typeface="Georgia"/>
                <a:sym typeface="Gill Sans" charset="0"/>
              </a:rPr>
              <a:t>Source: Dr. David Nathan et al.,</a:t>
            </a:r>
            <a:r>
              <a:rPr lang="en-US" sz="1200" i="1" dirty="0">
                <a:solidFill>
                  <a:srgbClr val="614242"/>
                </a:solidFill>
                <a:latin typeface="Calibri"/>
                <a:ea typeface="ヒラギノ角ゴ ProN W3" charset="0"/>
                <a:cs typeface="Georgia"/>
                <a:sym typeface="Gill Sans" charset="0"/>
              </a:rPr>
              <a:t> Diabetes Care </a:t>
            </a:r>
            <a:r>
              <a:rPr lang="en-US" sz="1200" dirty="0">
                <a:solidFill>
                  <a:srgbClr val="614242"/>
                </a:solidFill>
                <a:latin typeface="Calibri"/>
                <a:ea typeface="ヒラギノ角ゴ ProN W3" charset="0"/>
                <a:cs typeface="Georgia"/>
                <a:sym typeface="Gill Sans" charset="0"/>
              </a:rPr>
              <a:t>2008</a:t>
            </a:r>
            <a:endParaRPr lang="en-US" sz="1200" dirty="0">
              <a:solidFill>
                <a:srgbClr val="614242"/>
              </a:solidFill>
              <a:latin typeface="Georgia"/>
              <a:ea typeface="ヒラギノ角ゴ ProN W3" charset="0"/>
              <a:cs typeface="Georgia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Example 1 –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Hba1c</a:t>
            </a:r>
            <a:r>
              <a:rPr lang="en-US" dirty="0">
                <a:solidFill>
                  <a:schemeClr val="tx1"/>
                </a:solidFill>
              </a:rPr>
              <a:t> of 7%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047875" y="1522414"/>
          <a:ext cx="808990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FC749ED-CBDC-F05D-79AA-4674E117A827}"/>
              </a:ext>
            </a:extLst>
          </p:cNvPr>
          <p:cNvSpPr/>
          <p:nvPr/>
        </p:nvSpPr>
        <p:spPr>
          <a:xfrm>
            <a:off x="79666" y="6238742"/>
            <a:ext cx="523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https://professional.diabetes.org/diapro/glucose_calc</a:t>
            </a:r>
          </a:p>
        </p:txBody>
      </p:sp>
    </p:spTree>
    <p:extLst>
      <p:ext uri="{BB962C8B-B14F-4D97-AF65-F5344CB8AC3E}">
        <p14:creationId xmlns:p14="http://schemas.microsoft.com/office/powerpoint/2010/main" val="32269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Example 2 – Hba1c of 7%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047875" y="1522414"/>
          <a:ext cx="808990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52B67CE-844F-BDDA-723B-ACD30529980E}"/>
              </a:ext>
            </a:extLst>
          </p:cNvPr>
          <p:cNvSpPr/>
          <p:nvPr/>
        </p:nvSpPr>
        <p:spPr>
          <a:xfrm>
            <a:off x="79666" y="6238742"/>
            <a:ext cx="523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https://professional.diabetes.org/diapro/glucose_calc</a:t>
            </a:r>
          </a:p>
        </p:txBody>
      </p:sp>
    </p:spTree>
    <p:extLst>
      <p:ext uri="{BB962C8B-B14F-4D97-AF65-F5344CB8AC3E}">
        <p14:creationId xmlns:p14="http://schemas.microsoft.com/office/powerpoint/2010/main" val="1177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685800"/>
            <a:ext cx="10363200" cy="110799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Example 3 – Hba1c of 7%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eAG</a:t>
            </a:r>
            <a:r>
              <a:rPr lang="en-US" dirty="0">
                <a:solidFill>
                  <a:schemeClr val="tx1"/>
                </a:solidFill>
              </a:rPr>
              <a:t> = 154 mg/dL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047875" y="1522414"/>
          <a:ext cx="808990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79666" y="6238742"/>
            <a:ext cx="523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https://professional.diabetes.org/diapro/glucose_calc</a:t>
            </a:r>
          </a:p>
        </p:txBody>
      </p:sp>
    </p:spTree>
    <p:extLst>
      <p:ext uri="{BB962C8B-B14F-4D97-AF65-F5344CB8AC3E}">
        <p14:creationId xmlns:p14="http://schemas.microsoft.com/office/powerpoint/2010/main" val="284371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CGM 101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043" y="1470574"/>
            <a:ext cx="9214757" cy="6093976"/>
          </a:xfrm>
        </p:spPr>
        <p:txBody>
          <a:bodyPr/>
          <a:lstStyle/>
          <a:p>
            <a:r>
              <a:rPr lang="en-US" sz="3200" dirty="0"/>
              <a:t>wireless monitor, often called a receiver</a:t>
            </a:r>
          </a:p>
          <a:p>
            <a:r>
              <a:rPr lang="en-US" sz="3200" dirty="0">
                <a:solidFill>
                  <a:srgbClr val="252525"/>
                </a:solidFill>
                <a:latin typeface="Open Sans"/>
              </a:rPr>
              <a:t>transmitter</a:t>
            </a:r>
          </a:p>
          <a:p>
            <a:r>
              <a:rPr lang="en-US" sz="3200" dirty="0"/>
              <a:t>sensor</a:t>
            </a:r>
          </a:p>
          <a:p>
            <a:pPr lvl="1"/>
            <a:r>
              <a:rPr lang="en-US" sz="2400" dirty="0"/>
              <a:t>Thin as a human hair and about 1/4 inch long</a:t>
            </a:r>
            <a:endParaRPr lang="en-US" dirty="0"/>
          </a:p>
          <a:p>
            <a:pPr lvl="1"/>
            <a:r>
              <a:rPr lang="en-US" sz="2400" dirty="0"/>
              <a:t>uses the same enzyme to measure glucose levels as a test strip: glucose oxidase (glucose to hydrogen peroxide~~platinum inside the sensor)</a:t>
            </a:r>
          </a:p>
          <a:p>
            <a:pPr lvl="1"/>
            <a:r>
              <a:rPr lang="en-US" sz="2400" dirty="0"/>
              <a:t>Implantable </a:t>
            </a:r>
            <a:r>
              <a:rPr lang="en-US" sz="2400" dirty="0" err="1"/>
              <a:t>Eversense</a:t>
            </a:r>
            <a:r>
              <a:rPr lang="en-US" sz="2400" dirty="0"/>
              <a:t> sensor uses Fluorescence to detect glucose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83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72" y="488026"/>
            <a:ext cx="5922260" cy="580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5121342-B552-5D4C-D686-3071B6874FA0}"/>
              </a:ext>
            </a:extLst>
          </p:cNvPr>
          <p:cNvSpPr/>
          <p:nvPr/>
        </p:nvSpPr>
        <p:spPr>
          <a:xfrm>
            <a:off x="3526974" y="5045525"/>
            <a:ext cx="1224642" cy="11171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17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Sensor in SQ Space</a:t>
            </a:r>
          </a:p>
        </p:txBody>
      </p:sp>
      <p:pic>
        <p:nvPicPr>
          <p:cNvPr id="5" name="Picture 2" descr="C:\Users\jaloi\Desktop\IMG_33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4008" y="1828800"/>
            <a:ext cx="3693584" cy="277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aloi\Desktop\IMG_33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43" y="1845892"/>
            <a:ext cx="3916664" cy="29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51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063" y="96323"/>
            <a:ext cx="869591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Diabetes Technology?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063" y="1319760"/>
            <a:ext cx="10515600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Improved glycemic control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Reduction in hypoglycemia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information on daily fluctuations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Potential improvement in quality of life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88" y="3810276"/>
            <a:ext cx="8350794" cy="2896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9331" y="3849874"/>
            <a:ext cx="16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Injections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27260" y="4210279"/>
            <a:ext cx="16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Pump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36200" y="4570684"/>
            <a:ext cx="16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CGM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77798" y="4893755"/>
            <a:ext cx="16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Pump + CGM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8882776" y="3422132"/>
            <a:ext cx="9411" cy="14600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395015" y="3890284"/>
            <a:ext cx="25052" cy="13682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853392" y="4413612"/>
            <a:ext cx="4462" cy="10786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282927" y="4940016"/>
            <a:ext cx="8252" cy="5232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62557" y="6245090"/>
            <a:ext cx="2988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Foster et al. Diab Tech. Ther. 2019, 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DOI: 10.1089/dia.2018.0384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93230" y="3013868"/>
            <a:ext cx="29096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pump, no CGM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9045" y="3502981"/>
            <a:ext cx="23638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Pump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91064" y="4044280"/>
            <a:ext cx="2011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CGM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64068" y="4544919"/>
            <a:ext cx="152223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Pump + CGM</a:t>
            </a:r>
          </a:p>
        </p:txBody>
      </p:sp>
    </p:spTree>
    <p:extLst>
      <p:ext uri="{BB962C8B-B14F-4D97-AF65-F5344CB8AC3E}">
        <p14:creationId xmlns:p14="http://schemas.microsoft.com/office/powerpoint/2010/main" val="3563606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4309"/>
            <a:ext cx="10515600" cy="55399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Bluetooth allows “pairing”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320447"/>
            <a:ext cx="4674307" cy="311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571" y="1395612"/>
            <a:ext cx="2085975" cy="2276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264" y="3976836"/>
            <a:ext cx="3747737" cy="2881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588" y="4076700"/>
            <a:ext cx="24003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71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0"/>
            <a:ext cx="1001485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798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5C0D-CB1A-804B-BB96-27AC343F77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0870" y="365125"/>
            <a:ext cx="10074729" cy="553998"/>
          </a:xfrm>
          <a:prstGeom prst="rect">
            <a:avLst/>
          </a:prstGeom>
        </p:spPr>
        <p:txBody>
          <a:bodyPr/>
          <a:lstStyle/>
          <a:p>
            <a:r>
              <a:rPr lang="en-US" b="1" spc="-150" dirty="0">
                <a:solidFill>
                  <a:schemeClr val="tx1"/>
                </a:solidFill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6CEFF-99AE-E948-914A-EF71E9C2205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535113"/>
            <a:ext cx="4368970" cy="435133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latin typeface="Arial"/>
                <a:cs typeface="Arial"/>
              </a:rPr>
              <a:t>J. Aloi discloses that he receives research support from Abbott Diabetes and Medtronic Diabetes 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6D8309-74DC-F740-B252-2E7E7B3D4569}"/>
              </a:ext>
            </a:extLst>
          </p:cNvPr>
          <p:cNvCxnSpPr/>
          <p:nvPr/>
        </p:nvCxnSpPr>
        <p:spPr>
          <a:xfrm>
            <a:off x="940769" y="1253751"/>
            <a:ext cx="10207487" cy="0"/>
          </a:xfrm>
          <a:prstGeom prst="line">
            <a:avLst/>
          </a:prstGeom>
          <a:ln w="12700">
            <a:solidFill>
              <a:srgbClr val="008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226943" y="3205422"/>
            <a:ext cx="4052899" cy="3109113"/>
            <a:chOff x="4690031" y="3156859"/>
            <a:chExt cx="3242364" cy="25767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AD0074-870E-0EF7-3EBC-E40CE04BA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014591" y="3156859"/>
              <a:ext cx="2917804" cy="18959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0031" y="5178107"/>
              <a:ext cx="847176" cy="55552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390249" y="5236905"/>
              <a:ext cx="15404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@</a:t>
              </a:r>
              <a:r>
                <a:rPr lang="en-US" dirty="0" err="1"/>
                <a:t>Josephaloi</a:t>
              </a:r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35B6E1A-2C79-C35D-55CD-0CBF5FA97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638" y="1316041"/>
            <a:ext cx="3647204" cy="22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44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27" y="900815"/>
            <a:ext cx="6515100" cy="5191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8283" y="279134"/>
            <a:ext cx="696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</a:rPr>
              <a:t>The Trend Is Most Important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115952" y="6262930"/>
            <a:ext cx="78879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Open Sans"/>
              </a:rPr>
              <a:t>Diabetes</a:t>
            </a:r>
            <a:r>
              <a:rPr lang="pt-BR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pt-BR" b="1" dirty="0">
                <a:solidFill>
                  <a:srgbClr val="000000"/>
                </a:solidFill>
                <a:latin typeface="Open Sans"/>
              </a:rPr>
              <a:t>Spectrum</a:t>
            </a:r>
            <a:r>
              <a:rPr lang="pt-BR" dirty="0">
                <a:solidFill>
                  <a:srgbClr val="000000"/>
                </a:solidFill>
                <a:latin typeface="Open Sans"/>
              </a:rPr>
              <a:t> 2019 Aug; 32(3): R.Longo and S. Sperling 183-193.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811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331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65" y="121387"/>
            <a:ext cx="11352092" cy="55399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Diabetes Technology Software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0000" b="4350"/>
          <a:stretch/>
        </p:blipFill>
        <p:spPr>
          <a:xfrm>
            <a:off x="602323" y="1210256"/>
            <a:ext cx="7866851" cy="4232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04" y="1559176"/>
            <a:ext cx="7940728" cy="43085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544" y="1850023"/>
            <a:ext cx="7637300" cy="416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5181"/>
          <a:stretch/>
        </p:blipFill>
        <p:spPr>
          <a:xfrm>
            <a:off x="2030261" y="2132454"/>
            <a:ext cx="7612077" cy="4059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4319"/>
          <a:stretch/>
        </p:blipFill>
        <p:spPr>
          <a:xfrm>
            <a:off x="2416154" y="2384332"/>
            <a:ext cx="7623195" cy="41028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b="4607"/>
          <a:stretch/>
        </p:blipFill>
        <p:spPr>
          <a:xfrm>
            <a:off x="3621031" y="2905644"/>
            <a:ext cx="6906207" cy="37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899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04179" cy="547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78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4D76B-7085-9C4D-A6E0-7872FDB4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293935"/>
            <a:ext cx="82296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ADA Standards of 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C4503-C722-0F41-A84C-43DA7E913355}"/>
              </a:ext>
            </a:extLst>
          </p:cNvPr>
          <p:cNvSpPr txBox="1"/>
          <p:nvPr/>
        </p:nvSpPr>
        <p:spPr>
          <a:xfrm>
            <a:off x="2460172" y="1894114"/>
            <a:ext cx="697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4078-BB66-034A-A272-E9FE3FB55A13}"/>
              </a:ext>
            </a:extLst>
          </p:cNvPr>
          <p:cNvSpPr/>
          <p:nvPr/>
        </p:nvSpPr>
        <p:spPr>
          <a:xfrm>
            <a:off x="1661711" y="1376302"/>
            <a:ext cx="886857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275"/>
            <a:endParaRPr lang="en-US" sz="22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9438" indent="-28416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The phrase “CGM devices are a useful tool…” changed to:</a:t>
            </a:r>
          </a:p>
          <a:p>
            <a:pPr marL="752475" lvl="1"/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RT-CGM) (A) or IS-CGM (B) </a:t>
            </a:r>
            <a:r>
              <a:rPr lang="en-US" sz="2200" b="1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be</a:t>
            </a: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offered for diabetes management in adults with diabetes on MDI or CSII who are capable of using devices safely. </a:t>
            </a:r>
          </a:p>
          <a:p>
            <a:pPr marL="752475" lvl="1"/>
            <a:endParaRPr lang="en-US" sz="2200" i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9438" indent="-28416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highlight the choice of the device and importance of choosing the CGM with the appropriate features for the patient:  </a:t>
            </a:r>
          </a:p>
          <a:p>
            <a:pPr marL="1209675" lvl="3"/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"The choice of device should be made based on patient circumstances, desires, and needs."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2224" y="6049108"/>
            <a:ext cx="614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Source: Anne Peters ADA Standards of Care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00226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4D76B-7085-9C4D-A6E0-7872FDB4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97" y="275776"/>
            <a:ext cx="82296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ADA Standards of 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C4503-C722-0F41-A84C-43DA7E913355}"/>
              </a:ext>
            </a:extLst>
          </p:cNvPr>
          <p:cNvSpPr txBox="1"/>
          <p:nvPr/>
        </p:nvSpPr>
        <p:spPr>
          <a:xfrm>
            <a:off x="2460172" y="1894114"/>
            <a:ext cx="697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4078-BB66-034A-A272-E9FE3FB55A13}"/>
              </a:ext>
            </a:extLst>
          </p:cNvPr>
          <p:cNvSpPr/>
          <p:nvPr/>
        </p:nvSpPr>
        <p:spPr>
          <a:xfrm>
            <a:off x="1661711" y="1497488"/>
            <a:ext cx="886857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9438" indent="-284163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recommendations for CGM use in people using basal insulin are strengthened:</a:t>
            </a:r>
          </a:p>
          <a:p>
            <a:pPr marL="752475" lvl="1"/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RT-CGM (A) or IS-CGM (C) </a:t>
            </a:r>
            <a:r>
              <a:rPr lang="en-US" sz="2200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</a:t>
            </a: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used for diabetes management in adults with diabetes on basal insulin who are capable of using devices safely (either by themselves or with a caregiver). </a:t>
            </a:r>
          </a:p>
          <a:p>
            <a:pPr marL="752475" lvl="1"/>
            <a:endParaRPr lang="en-US" sz="1200" i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8175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recommendations for youth:</a:t>
            </a:r>
          </a:p>
          <a:p>
            <a:pPr marL="919163" lvl="3"/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RT-CGM (B) or IS-CGM (E) </a:t>
            </a:r>
            <a:r>
              <a:rPr lang="en-US" sz="2200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be</a:t>
            </a: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offered for diabetes management in youth with T1D on MDI or continuous subcutaneous insulin infusion who are capable of using the device safely.</a:t>
            </a:r>
          </a:p>
          <a:p>
            <a:pPr marL="919163" lvl="2"/>
            <a:endParaRPr lang="en-US" sz="2200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5275"/>
            <a:endParaRPr lang="en-US" sz="2000" i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9438" indent="-284163"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224" y="6049108"/>
            <a:ext cx="614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Source: Anne Peters ADA Standards of Care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389463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4D76B-7085-9C4D-A6E0-7872FDB4D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25" y="315969"/>
            <a:ext cx="82296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ADA Standards of Care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C4503-C722-0F41-A84C-43DA7E913355}"/>
              </a:ext>
            </a:extLst>
          </p:cNvPr>
          <p:cNvSpPr txBox="1"/>
          <p:nvPr/>
        </p:nvSpPr>
        <p:spPr>
          <a:xfrm>
            <a:off x="2460172" y="1894114"/>
            <a:ext cx="697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44078-BB66-034A-A272-E9FE3FB55A13}"/>
              </a:ext>
            </a:extLst>
          </p:cNvPr>
          <p:cNvSpPr/>
          <p:nvPr/>
        </p:nvSpPr>
        <p:spPr>
          <a:xfrm>
            <a:off x="1661711" y="1816977"/>
            <a:ext cx="88685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8175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recommendations stated:  Insulin pump therapy “may be” used.  </a:t>
            </a:r>
          </a:p>
          <a:p>
            <a:pPr marL="1209675" lvl="2"/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Automated Insulin Delivery (AID) is </a:t>
            </a:r>
            <a:r>
              <a:rPr lang="en-US" sz="2200" i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strongly recommended </a:t>
            </a:r>
            <a:r>
              <a:rPr lang="en-US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most effective treatment option for managing T1D and is placed first in the list of treatment options. </a:t>
            </a:r>
          </a:p>
          <a:p>
            <a:pPr marL="752475" lvl="1"/>
            <a:endParaRPr lang="en-US" sz="2200" i="1" dirty="0">
              <a:solidFill>
                <a:schemeClr val="tx1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2224" y="6049108"/>
            <a:ext cx="6149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Source: Anne Peters ADA Standards of Care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52007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116684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Good morning Dr. Aloi,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I have a reported hypoglycemic event to share.  Event is pasted below.  Patient was a 53 </a:t>
            </a:r>
            <a:r>
              <a:rPr lang="en-US" dirty="0" err="1"/>
              <a:t>yo</a:t>
            </a:r>
            <a:r>
              <a:rPr lang="en-US" dirty="0"/>
              <a:t> male admitted on 1/5 for GI bleed and the other following problems outlined in H&amp;P: Type 2 diabetes, uncontrolled – HbA1c 11.3; alcoholic cirrhosis; acute on chronic kidney disease stage IV; chronic pancreatitis.  He was seen by GMT yesterday for continued hyperglycemia during his stay and the following recs were made yesterday afternoon:</a:t>
            </a:r>
          </a:p>
          <a:p>
            <a:r>
              <a:rPr lang="en-US" b="1" dirty="0"/>
              <a:t>Continue FSBS AC and HS</a:t>
            </a:r>
            <a:endParaRPr lang="en-US" dirty="0"/>
          </a:p>
          <a:p>
            <a:r>
              <a:rPr lang="en-US" b="1" dirty="0"/>
              <a:t>- Increase Lantus 20 units daily. </a:t>
            </a:r>
            <a:endParaRPr lang="en-US" dirty="0"/>
          </a:p>
          <a:p>
            <a:r>
              <a:rPr lang="en-US" b="1" dirty="0"/>
              <a:t>- Start Prandial </a:t>
            </a:r>
            <a:r>
              <a:rPr lang="en-US" b="1" dirty="0" err="1"/>
              <a:t>Lispro</a:t>
            </a:r>
            <a:r>
              <a:rPr lang="en-US" b="1" dirty="0"/>
              <a:t> 6 units TID PC based on % of meal consumed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186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Brief History of Inpatient CGM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121" y="2067555"/>
            <a:ext cx="6007894" cy="900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735" y="1973496"/>
            <a:ext cx="5486400" cy="54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121" y="2067556"/>
            <a:ext cx="8148011" cy="29720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320" y="2518030"/>
            <a:ext cx="5114925" cy="1878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644" y="2683507"/>
            <a:ext cx="4892464" cy="20347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937" y="3273396"/>
            <a:ext cx="6030991" cy="2039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9589" y="4144953"/>
            <a:ext cx="5957832" cy="13808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9012" y="2247900"/>
            <a:ext cx="5133975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9875" y="2343150"/>
            <a:ext cx="657225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02B24-AC39-E51A-5585-F8325854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27" y="263769"/>
            <a:ext cx="10363200" cy="55399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DA257-9449-F953-3BB2-5D8C25D81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983" y="1188220"/>
            <a:ext cx="10363200" cy="2769989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Anchor the audience to the problem</a:t>
            </a:r>
          </a:p>
          <a:p>
            <a:pPr marL="1200150" lvl="1" indent="-5143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Brief history of diabetes management</a:t>
            </a:r>
          </a:p>
          <a:p>
            <a:pPr marL="1200150" lvl="1" indent="-5143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Primarily focus on Continuous Glucose Monitors (CGM)</a:t>
            </a:r>
          </a:p>
          <a:p>
            <a:pPr marL="1657350" lvl="2" indent="-5143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Insulin Automated delivery</a:t>
            </a:r>
          </a:p>
          <a:p>
            <a:pPr marL="1657350" lvl="2" indent="-5143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Insulin dosing applications	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 solutions</a:t>
            </a:r>
          </a:p>
          <a:p>
            <a:pPr marL="514350" indent="-514350"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Share recent WFBMC data</a:t>
            </a:r>
          </a:p>
          <a:p>
            <a:pPr marL="1200150" lvl="1" indent="-5143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Inpatient use of CGM</a:t>
            </a:r>
          </a:p>
          <a:p>
            <a:pPr marL="1200150" lvl="1" indent="-5143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Share Data from our first 200 patients using EndoTool</a:t>
            </a:r>
          </a:p>
        </p:txBody>
      </p:sp>
    </p:spTree>
    <p:extLst>
      <p:ext uri="{BB962C8B-B14F-4D97-AF65-F5344CB8AC3E}">
        <p14:creationId xmlns:p14="http://schemas.microsoft.com/office/powerpoint/2010/main" val="1824109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763" y="1337802"/>
            <a:ext cx="2514599" cy="32654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4141" y="174209"/>
            <a:ext cx="7886700" cy="78128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Inpatient observational CGM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3508" y="952902"/>
            <a:ext cx="6512292" cy="5523325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problem we are trying to address ?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Difficulties obtaining optimal inpatient glycemic management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did we propose ?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 patients DKA treated with IVI and 20 patients treated with BBT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blinded CGM to assess the concordance of CGM with Point of Care(POC) BG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Did it make a clinical difference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Did it create patient care barriers ( Nursing, Radiology, OR etc.)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 acceptance</a:t>
            </a:r>
          </a:p>
          <a:p>
            <a:pPr lvl="2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IRB and IFC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Funded by a Learning Healthcare System Grant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0058400" y="6405563"/>
            <a:ext cx="2133600" cy="365125"/>
          </a:xfrm>
          <a:prstGeom prst="rect">
            <a:avLst/>
          </a:prstGeom>
        </p:spPr>
        <p:txBody>
          <a:bodyPr/>
          <a:lstStyle/>
          <a:p>
            <a:pPr algn="r" defTabSz="914400">
              <a:defRPr/>
            </a:pPr>
            <a:fld id="{923D82C2-2510-4471-A1A6-F015B69E2DCD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914400">
                <a:defRPr/>
              </a:pPr>
              <a:t>30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6B1C7C-EBD5-CAB3-3792-9EF88AD44BFB}"/>
              </a:ext>
            </a:extLst>
          </p:cNvPr>
          <p:cNvSpPr txBox="1"/>
          <p:nvPr/>
        </p:nvSpPr>
        <p:spPr>
          <a:xfrm>
            <a:off x="3380014" y="6155871"/>
            <a:ext cx="8556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Price C, Ditton G, Russel G, l et al: Reliability of Inpatient CGM: Comparison to Standard of Care. JDST 2021 doi.org/10.1177/19322968211062168</a:t>
            </a:r>
          </a:p>
        </p:txBody>
      </p:sp>
    </p:spTree>
    <p:extLst>
      <p:ext uri="{BB962C8B-B14F-4D97-AF65-F5344CB8AC3E}">
        <p14:creationId xmlns:p14="http://schemas.microsoft.com/office/powerpoint/2010/main" val="2787490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DKA Subject 2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884115"/>
              </p:ext>
            </p:extLst>
          </p:nvPr>
        </p:nvGraphicFramePr>
        <p:xfrm>
          <a:off x="1674126" y="1624085"/>
          <a:ext cx="8536675" cy="4299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00">
              <a:defRPr/>
            </a:pPr>
            <a:fld id="{923D82C2-2510-4471-A1A6-F015B69E2DCD}" type="slidenum">
              <a:rPr lang="en-US" sz="10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914400">
                <a:defRPr/>
              </a:pPr>
              <a:t>31</a:t>
            </a:fld>
            <a:endParaRPr lang="en-US" sz="10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0EC856-78C7-ED57-0EE1-2E99486D8A6B}"/>
              </a:ext>
            </a:extLst>
          </p:cNvPr>
          <p:cNvSpPr txBox="1"/>
          <p:nvPr/>
        </p:nvSpPr>
        <p:spPr>
          <a:xfrm>
            <a:off x="3380014" y="6155871"/>
            <a:ext cx="855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Price C, Ditton G, Russel G, l et al: Reliability of Inpatient CGM: Comparison to Standard of Care. JDST 2021 doi.org/10.1177/19322968211062168</a:t>
            </a:r>
          </a:p>
        </p:txBody>
      </p:sp>
    </p:spTree>
    <p:extLst>
      <p:ext uri="{BB962C8B-B14F-4D97-AF65-F5344CB8AC3E}">
        <p14:creationId xmlns:p14="http://schemas.microsoft.com/office/powerpoint/2010/main" val="2414636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DKA Subject 2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5681225"/>
              </p:ext>
            </p:extLst>
          </p:nvPr>
        </p:nvGraphicFramePr>
        <p:xfrm>
          <a:off x="1219199" y="1250815"/>
          <a:ext cx="9263743" cy="4942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00">
              <a:defRPr/>
            </a:pPr>
            <a:fld id="{923D82C2-2510-4471-A1A6-F015B69E2DCD}" type="slidenum">
              <a:rPr lang="en-US" sz="10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914400">
                <a:defRPr/>
              </a:pPr>
              <a:t>32</a:t>
            </a:fld>
            <a:endParaRPr lang="en-US" sz="10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8468264" y="1647644"/>
            <a:ext cx="293298" cy="15096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74041" y="1250815"/>
            <a:ext cx="2938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from IVI to BBT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3D3E3-F19F-1178-64D4-384F4A823E13}"/>
              </a:ext>
            </a:extLst>
          </p:cNvPr>
          <p:cNvSpPr txBox="1"/>
          <p:nvPr/>
        </p:nvSpPr>
        <p:spPr>
          <a:xfrm>
            <a:off x="3380014" y="6155871"/>
            <a:ext cx="8556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Price C, Ditton G, Russel G, l et al: Reliability of Inpatient CGM: Comparison to Standard of Care. JDST 2021 doi.org/10.1177/19322968211062168</a:t>
            </a:r>
          </a:p>
        </p:txBody>
      </p:sp>
    </p:spTree>
    <p:extLst>
      <p:ext uri="{BB962C8B-B14F-4D97-AF65-F5344CB8AC3E}">
        <p14:creationId xmlns:p14="http://schemas.microsoft.com/office/powerpoint/2010/main" val="2254227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00" y="223577"/>
            <a:ext cx="10726157" cy="110799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Pilot Trial of CGM Technology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 the Perioperative Period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00" y="1690688"/>
            <a:ext cx="5237329" cy="3926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8818" y="1868993"/>
            <a:ext cx="5506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Adult patients with hyperglycemia and/or DM undergoing surgery of at least 3 hours received either a Freestyle Libre 2.0 CGM or Dexcom G6 CGM.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0C4BE-F6B6-117F-C492-802C5337CAD6}"/>
              </a:ext>
            </a:extLst>
          </p:cNvPr>
          <p:cNvSpPr txBox="1"/>
          <p:nvPr/>
        </p:nvSpPr>
        <p:spPr>
          <a:xfrm>
            <a:off x="3380014" y="6155871"/>
            <a:ext cx="855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Price C, et al prelim data under review</a:t>
            </a:r>
          </a:p>
        </p:txBody>
      </p:sp>
    </p:spTree>
    <p:extLst>
      <p:ext uri="{BB962C8B-B14F-4D97-AF65-F5344CB8AC3E}">
        <p14:creationId xmlns:p14="http://schemas.microsoft.com/office/powerpoint/2010/main" val="739726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95944"/>
            <a:ext cx="10363200" cy="553998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Peri</a:t>
            </a:r>
            <a:r>
              <a:rPr lang="en-US" dirty="0">
                <a:solidFill>
                  <a:schemeClr val="tx1"/>
                </a:solidFill>
              </a:rPr>
              <a:t>-op continued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914" y="837621"/>
            <a:ext cx="8866415" cy="5398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226AA5-FDFD-DB76-4CAE-482BA3B1DA57}"/>
              </a:ext>
            </a:extLst>
          </p:cNvPr>
          <p:cNvSpPr txBox="1"/>
          <p:nvPr/>
        </p:nvSpPr>
        <p:spPr>
          <a:xfrm>
            <a:off x="3461657" y="6368142"/>
            <a:ext cx="855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Price C, et al prelim data under review</a:t>
            </a:r>
          </a:p>
        </p:txBody>
      </p:sp>
    </p:spTree>
    <p:extLst>
      <p:ext uri="{BB962C8B-B14F-4D97-AF65-F5344CB8AC3E}">
        <p14:creationId xmlns:p14="http://schemas.microsoft.com/office/powerpoint/2010/main" val="3855070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9" y="0"/>
            <a:ext cx="7362825" cy="2219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181" y="564434"/>
            <a:ext cx="4953000" cy="6372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288" y="2903974"/>
            <a:ext cx="5536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CGM reliable –but occasional interference with connectivity</a:t>
            </a:r>
          </a:p>
        </p:txBody>
      </p:sp>
    </p:spTree>
    <p:extLst>
      <p:ext uri="{BB962C8B-B14F-4D97-AF65-F5344CB8AC3E}">
        <p14:creationId xmlns:p14="http://schemas.microsoft.com/office/powerpoint/2010/main" val="1731326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permission</a:t>
            </a:r>
            <a:r>
              <a:rPr lang="en-US" dirty="0"/>
              <a:t> Francisco Pasquel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33" y="1637414"/>
            <a:ext cx="10260241" cy="42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1367" y="956929"/>
            <a:ext cx="7021033" cy="31578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3D82C2-2510-4471-A1A6-F015B69E2DC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0605" y="1286540"/>
            <a:ext cx="36257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¯Case series: 4 patients all on 670G</a:t>
            </a:r>
          </a:p>
          <a:p>
            <a:r>
              <a:rPr lang="en-US" dirty="0"/>
              <a:t>	Pancreatitis</a:t>
            </a:r>
          </a:p>
          <a:p>
            <a:r>
              <a:rPr lang="en-US" dirty="0"/>
              <a:t>	Lap-</a:t>
            </a:r>
            <a:r>
              <a:rPr lang="en-US" dirty="0" err="1"/>
              <a:t>Chole</a:t>
            </a:r>
            <a:endParaRPr lang="en-US" dirty="0"/>
          </a:p>
          <a:p>
            <a:r>
              <a:rPr lang="en-US" dirty="0"/>
              <a:t>	Pneumonia</a:t>
            </a:r>
          </a:p>
          <a:p>
            <a:r>
              <a:rPr lang="en-US" dirty="0"/>
              <a:t>	ERCP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66" y="3232298"/>
            <a:ext cx="6055748" cy="24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6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3D82C2-2510-4471-A1A6-F015B69E2DC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-1" b="20407"/>
          <a:stretch/>
        </p:blipFill>
        <p:spPr>
          <a:xfrm>
            <a:off x="1140123" y="3036496"/>
            <a:ext cx="9453113" cy="34810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3577" y="698740"/>
            <a:ext cx="69356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y/o admitted with trauma</a:t>
            </a:r>
          </a:p>
          <a:p>
            <a:endParaRPr lang="en-US" sz="24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to pump therapy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NPO for OR 6/4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Pump occlusion – team not notified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DKA transferred to IMC</a:t>
            </a:r>
          </a:p>
        </p:txBody>
      </p:sp>
      <p:sp>
        <p:nvSpPr>
          <p:cNvPr id="3" name="Down Arrow 2"/>
          <p:cNvSpPr/>
          <p:nvPr/>
        </p:nvSpPr>
        <p:spPr>
          <a:xfrm>
            <a:off x="6858000" y="3157268"/>
            <a:ext cx="284672" cy="9747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6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"/>
          <p:cNvGrpSpPr/>
          <p:nvPr/>
        </p:nvGrpSpPr>
        <p:grpSpPr>
          <a:xfrm>
            <a:off x="110532" y="355798"/>
            <a:ext cx="11887200" cy="5527345"/>
            <a:chOff x="25400" y="24458"/>
            <a:chExt cx="21182394" cy="11054686"/>
          </a:xfrm>
        </p:grpSpPr>
        <p:graphicFrame>
          <p:nvGraphicFramePr>
            <p:cNvPr id="268" name="Table 43"/>
            <p:cNvGraphicFramePr/>
            <p:nvPr>
              <p:extLst>
                <p:ext uri="{D42A27DB-BD31-4B8C-83A1-F6EECF244321}">
                  <p14:modId xmlns:p14="http://schemas.microsoft.com/office/powerpoint/2010/main" val="50355819"/>
                </p:ext>
              </p:extLst>
            </p:nvPr>
          </p:nvGraphicFramePr>
          <p:xfrm>
            <a:off x="25400" y="25400"/>
            <a:ext cx="9413056" cy="11053744"/>
          </p:xfrm>
          <a:graphic>
            <a:graphicData uri="http://schemas.openxmlformats.org/drawingml/2006/table">
              <a:tbl>
                <a:tblPr bandRow="1"/>
                <a:tblGrid>
                  <a:gridCol w="528244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968858">
                  <a:tc>
                    <a:txBody>
                      <a:bodyPr/>
                      <a:lstStyle/>
                      <a:p>
                        <a:pPr algn="l" defTabSz="1828800">
                          <a:lnSpc>
                            <a:spcPct val="120000"/>
                          </a:lnSpc>
                          <a:defRPr sz="1800"/>
                        </a:pPr>
                        <a:r>
                          <a:rPr sz="3600" b="0" dirty="0">
                            <a:solidFill>
                              <a:srgbClr val="FFFFFF"/>
                            </a:solidFill>
                            <a:latin typeface="Open Sans"/>
                            <a:ea typeface="Open Sans"/>
                            <a:cs typeface="Open Sans"/>
                            <a:sym typeface="Open Sans"/>
                          </a:rPr>
                          <a:t>Initialization </a:t>
                        </a:r>
                        <a:endParaRPr lang="en-US" sz="3600" b="0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  <a:p>
                        <a:pPr algn="l" defTabSz="1828800">
                          <a:lnSpc>
                            <a:spcPct val="120000"/>
                          </a:lnSpc>
                          <a:defRPr sz="1800"/>
                        </a:pPr>
                        <a:r>
                          <a:rPr sz="3600" b="0" dirty="0">
                            <a:solidFill>
                              <a:srgbClr val="FFFFFF"/>
                            </a:solidFill>
                            <a:latin typeface="Open Sans"/>
                            <a:ea typeface="Open Sans"/>
                            <a:cs typeface="Open Sans"/>
                            <a:sym typeface="Open Sans"/>
                          </a:rPr>
                          <a:t>Workflow</a:t>
                        </a:r>
                      </a:p>
                    </a:txBody>
                    <a:tcPr marL="45720" marR="45720" anchor="ctr" horzOverflow="overflow">
                      <a:lnL w="12700">
                        <a:solidFill>
                          <a:srgbClr val="DADADA"/>
                        </a:solidFill>
                      </a:lnL>
                      <a:lnR w="12700">
                        <a:solidFill>
                          <a:srgbClr val="DADADA"/>
                        </a:solidFill>
                      </a:lnR>
                      <a:lnT w="12700">
                        <a:solidFill>
                          <a:srgbClr val="DADADA"/>
                        </a:solidFill>
                      </a:lnT>
                      <a:lnB w="12700">
                        <a:solidFill>
                          <a:srgbClr val="DADADA"/>
                        </a:solidFill>
                      </a:lnB>
                      <a:solidFill>
                        <a:srgbClr val="28B2C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179213">
                  <a:tc>
                    <a:txBody>
                      <a:bodyPr/>
                      <a:lstStyle/>
                      <a:p>
                        <a:endParaRPr lang="en-US" dirty="0"/>
                      </a:p>
                    </a:txBody>
                    <a:tcPr>
                      <a:lnT w="12700" cap="flat" cmpd="sng" algn="ctr">
                        <a:solidFill>
                          <a:srgbClr val="DADADA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pic>
          <p:nvPicPr>
            <p:cNvPr id="269" name="startup_sequence_R2.png" descr="startup_sequence_R2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662993" y="24458"/>
              <a:ext cx="15544801" cy="5149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3" name="Group"/>
          <p:cNvGrpSpPr/>
          <p:nvPr/>
        </p:nvGrpSpPr>
        <p:grpSpPr>
          <a:xfrm>
            <a:off x="110532" y="3212994"/>
            <a:ext cx="12081468" cy="6157452"/>
            <a:chOff x="25400" y="25400"/>
            <a:chExt cx="24162933" cy="12314898"/>
          </a:xfrm>
        </p:grpSpPr>
        <p:graphicFrame>
          <p:nvGraphicFramePr>
            <p:cNvPr id="271" name="Table 43"/>
            <p:cNvGraphicFramePr/>
            <p:nvPr>
              <p:extLst>
                <p:ext uri="{D42A27DB-BD31-4B8C-83A1-F6EECF244321}">
                  <p14:modId xmlns:p14="http://schemas.microsoft.com/office/powerpoint/2010/main" val="960886746"/>
                </p:ext>
              </p:extLst>
            </p:nvPr>
          </p:nvGraphicFramePr>
          <p:xfrm>
            <a:off x="25400" y="25400"/>
            <a:ext cx="10564893" cy="12314898"/>
          </p:xfrm>
          <a:graphic>
            <a:graphicData uri="http://schemas.openxmlformats.org/drawingml/2006/table">
              <a:tbl>
                <a:tblPr bandRow="1"/>
                <a:tblGrid>
                  <a:gridCol w="528244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1099645">
                  <a:tc>
                    <a:txBody>
                      <a:bodyPr/>
                      <a:lstStyle/>
                      <a:p>
                        <a:pPr algn="l" defTabSz="1828800">
                          <a:lnSpc>
                            <a:spcPct val="120000"/>
                          </a:lnSpc>
                          <a:defRPr sz="1800"/>
                        </a:pPr>
                        <a:r>
                          <a:rPr sz="3600" b="0" dirty="0">
                            <a:solidFill>
                              <a:srgbClr val="FFFFFF"/>
                            </a:solidFill>
                            <a:latin typeface="Open Sans"/>
                            <a:ea typeface="Open Sans"/>
                            <a:cs typeface="Open Sans"/>
                            <a:sym typeface="Open Sans"/>
                          </a:rPr>
                          <a:t>Examples</a:t>
                        </a:r>
                        <a:r>
                          <a:rPr sz="3600" b="1" dirty="0">
                            <a:solidFill>
                              <a:srgbClr val="FFFFFF"/>
                            </a:solidFill>
                            <a:latin typeface="Open Sans"/>
                            <a:ea typeface="Open Sans"/>
                            <a:cs typeface="Open Sans"/>
                            <a:sym typeface="Open Sans"/>
                          </a:rPr>
                          <a:t> </a:t>
                        </a:r>
                        <a:r>
                          <a:rPr sz="3600" b="0" dirty="0">
                            <a:solidFill>
                              <a:srgbClr val="FFFFFF"/>
                            </a:solidFill>
                            <a:latin typeface="Open Sans"/>
                            <a:ea typeface="Open Sans"/>
                            <a:cs typeface="Open Sans"/>
                            <a:sym typeface="Open Sans"/>
                          </a:rPr>
                          <a:t>of 
Routine </a:t>
                        </a:r>
                        <a:r>
                          <a:rPr sz="4000" b="0" dirty="0">
                            <a:solidFill>
                              <a:srgbClr val="FFFFFF"/>
                            </a:solidFill>
                            <a:latin typeface="Open Sans"/>
                            <a:ea typeface="Open Sans"/>
                            <a:cs typeface="Open Sans"/>
                            <a:sym typeface="Open Sans"/>
                          </a:rPr>
                          <a:t>Use</a:t>
                        </a:r>
                      </a:p>
                    </a:txBody>
                    <a:tcPr marL="45720" marR="45720" anchor="ctr" horzOverflow="overflow">
                      <a:lnL w="12700">
                        <a:solidFill>
                          <a:srgbClr val="DADADA"/>
                        </a:solidFill>
                      </a:lnL>
                      <a:lnR w="12700">
                        <a:solidFill>
                          <a:srgbClr val="DADADA"/>
                        </a:solidFill>
                      </a:lnR>
                      <a:lnT w="12700">
                        <a:solidFill>
                          <a:srgbClr val="DADADA"/>
                        </a:solidFill>
                      </a:lnT>
                      <a:lnB w="12700">
                        <a:solidFill>
                          <a:srgbClr val="DADADA"/>
                        </a:solidFill>
                      </a:lnB>
                      <a:solidFill>
                        <a:srgbClr val="5B9BD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743370">
                  <a:tc>
                    <a:txBody>
                      <a:bodyPr/>
                      <a:lstStyle/>
                      <a:p>
                        <a:endParaRPr lang="en-US" dirty="0"/>
                      </a:p>
                    </a:txBody>
                    <a:tcPr>
                      <a:lnT w="12700" cap="flat" cmpd="sng" algn="ctr">
                        <a:solidFill>
                          <a:srgbClr val="DADADA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pic>
          <p:nvPicPr>
            <p:cNvPr id="272" name="exhibit_sequence_R2.png" descr="exhibit_sequence_R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1777" y="25676"/>
              <a:ext cx="18526556" cy="5842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4" name="Caution: The iLet bionic pancreas is an investigational device, limited by federal (or United States) law to investigational use"/>
          <p:cNvSpPr txBox="1"/>
          <p:nvPr/>
        </p:nvSpPr>
        <p:spPr>
          <a:xfrm>
            <a:off x="515938" y="6477204"/>
            <a:ext cx="9822682" cy="318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1828800">
              <a:lnSpc>
                <a:spcPct val="90000"/>
              </a:lnSpc>
              <a:spcBef>
                <a:spcPts val="2000"/>
              </a:spcBef>
              <a:defRPr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914400" hangingPunct="0">
              <a:spcBef>
                <a:spcPts val="1000"/>
              </a:spcBef>
            </a:pPr>
            <a:r>
              <a:rPr sz="1300" kern="0"/>
              <a:t>Caution: The iLet bionic pancreas is an investigational device, limited by federal (or United States) law to investigational use </a:t>
            </a:r>
          </a:p>
        </p:txBody>
      </p:sp>
    </p:spTree>
    <p:extLst>
      <p:ext uri="{BB962C8B-B14F-4D97-AF65-F5344CB8AC3E}">
        <p14:creationId xmlns:p14="http://schemas.microsoft.com/office/powerpoint/2010/main" val="193489343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5C0D-CB1A-804B-BB96-27AC343F77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6030" y="365125"/>
            <a:ext cx="10716935" cy="553998"/>
          </a:xfrm>
          <a:prstGeom prst="rect">
            <a:avLst/>
          </a:prstGeom>
        </p:spPr>
        <p:txBody>
          <a:bodyPr/>
          <a:lstStyle/>
          <a:p>
            <a:r>
              <a:rPr lang="en-US" b="1" spc="-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Drivers of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6CEFF-99AE-E948-914A-EF71E9C2205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31320" y="1531938"/>
            <a:ext cx="10716935" cy="435133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2/3 of adult population are either overweight or obese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50% of adolescents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DXd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DM will have complications of DM by age 30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1/3 Medicare dollars on Diabetes Mellitus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&gt; 50% of the Medicare population have pre-diabetes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Less than half of adults with DM in USA are meeting core metrics for DM control (ABCs)</a:t>
            </a:r>
          </a:p>
          <a:p>
            <a:pPr lvl="1">
              <a:lnSpc>
                <a:spcPct val="100000"/>
              </a:lnSpc>
              <a:buClr>
                <a:schemeClr val="bg2"/>
              </a:buClr>
              <a:buSzPct val="110000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Clr>
                <a:schemeClr val="bg2"/>
              </a:buClr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6D8309-74DC-F740-B252-2E7E7B3D4569}"/>
              </a:ext>
            </a:extLst>
          </p:cNvPr>
          <p:cNvCxnSpPr/>
          <p:nvPr/>
        </p:nvCxnSpPr>
        <p:spPr>
          <a:xfrm>
            <a:off x="940769" y="1253751"/>
            <a:ext cx="10207487" cy="0"/>
          </a:xfrm>
          <a:prstGeom prst="line">
            <a:avLst/>
          </a:prstGeom>
          <a:ln w="12700">
            <a:solidFill>
              <a:srgbClr val="008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1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5C0D-CB1A-804B-BB96-27AC343F77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2803" y="365125"/>
            <a:ext cx="10515600" cy="553998"/>
          </a:xfrm>
          <a:prstGeom prst="rect">
            <a:avLst/>
          </a:prstGeom>
        </p:spPr>
        <p:txBody>
          <a:bodyPr/>
          <a:lstStyle/>
          <a:p>
            <a:r>
              <a:rPr lang="en-US" spc="-150" dirty="0">
                <a:solidFill>
                  <a:schemeClr val="tx1"/>
                </a:solidFill>
              </a:rPr>
              <a:t>Common Questions from Hospitalist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6CEFF-99AE-E948-914A-EF71E9C2205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82803" y="1531938"/>
            <a:ext cx="10216960" cy="435133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bg2"/>
              </a:buClr>
              <a:buFont typeface="Wingdings" panose="05000000000000000000" pitchFamily="2" charset="2"/>
              <a:buChar char="q"/>
            </a:pPr>
            <a:r>
              <a:rPr lang="en-US" dirty="0"/>
              <a:t> Do I need to remove CGM for radiology procedures?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endParaRPr lang="en-US" sz="900" dirty="0"/>
          </a:p>
          <a:p>
            <a:pPr marL="0" lvl="0" indent="0">
              <a:lnSpc>
                <a:spcPct val="100000"/>
              </a:lnSpc>
              <a:buClr>
                <a:srgbClr val="008C94"/>
              </a:buClr>
              <a:buNone/>
            </a:pPr>
            <a:r>
              <a:rPr lang="en-US" dirty="0"/>
              <a:t> </a:t>
            </a:r>
            <a:r>
              <a:rPr lang="en-US" dirty="0">
                <a:solidFill>
                  <a:srgbClr val="767882"/>
                </a:solidFill>
              </a:rPr>
              <a:t>   </a:t>
            </a:r>
            <a:r>
              <a:rPr lang="en-US" dirty="0"/>
              <a:t>Do I need to remove CGM for surgical procedures?</a:t>
            </a:r>
          </a:p>
          <a:p>
            <a:pPr marL="0" indent="0">
              <a:lnSpc>
                <a:spcPct val="100000"/>
              </a:lnSpc>
              <a:buClr>
                <a:schemeClr val="bg2"/>
              </a:buClr>
              <a:buNone/>
            </a:pPr>
            <a:endParaRPr lang="en-US" sz="900" dirty="0"/>
          </a:p>
          <a:p>
            <a:pPr>
              <a:lnSpc>
                <a:spcPct val="100000"/>
              </a:lnSpc>
              <a:buClr>
                <a:schemeClr val="bg2"/>
              </a:buCl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6D8309-74DC-F740-B252-2E7E7B3D4569}"/>
              </a:ext>
            </a:extLst>
          </p:cNvPr>
          <p:cNvCxnSpPr/>
          <p:nvPr/>
        </p:nvCxnSpPr>
        <p:spPr>
          <a:xfrm>
            <a:off x="940769" y="1253751"/>
            <a:ext cx="10207487" cy="0"/>
          </a:xfrm>
          <a:prstGeom prst="line">
            <a:avLst/>
          </a:prstGeom>
          <a:ln w="12700">
            <a:solidFill>
              <a:srgbClr val="008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845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617029" cy="16881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7833" y="1986955"/>
            <a:ext cx="7516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total of 88 patients were scheduled for post-discharge visits, and 55.7% (n=49) participated in a scheduled telehealth visit, while 36.4% did not (n=32). Of patients who no-showed, there were zero 30 day readmissions and fourteen 90 day readmissions (43.8%)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1325" y="3634879"/>
            <a:ext cx="7241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patients who had a telehealth visit, there were two 30 day readmissions (4%) and eleven 90 day readmissions (22.4%). Odds ratio for 90 day readmission was 2.69 (p=0.042) in those who did not attend a post-discharge telehealth visit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3603C-4BDD-8199-A67B-F304F5EE2292}"/>
              </a:ext>
            </a:extLst>
          </p:cNvPr>
          <p:cNvSpPr txBox="1"/>
          <p:nvPr/>
        </p:nvSpPr>
        <p:spPr>
          <a:xfrm>
            <a:off x="4098471" y="6090557"/>
            <a:ext cx="72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Johns A, et al presented ADA Scientific Sessions 2022 New Orleans</a:t>
            </a:r>
          </a:p>
        </p:txBody>
      </p:sp>
    </p:spTree>
    <p:extLst>
      <p:ext uri="{BB962C8B-B14F-4D97-AF65-F5344CB8AC3E}">
        <p14:creationId xmlns:p14="http://schemas.microsoft.com/office/powerpoint/2010/main" val="3018792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371" t="10027"/>
          <a:stretch/>
        </p:blipFill>
        <p:spPr>
          <a:xfrm>
            <a:off x="1524000" y="1174282"/>
            <a:ext cx="9144000" cy="5683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2384" y="250257"/>
            <a:ext cx="8614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28 y/o college student – attends school New York</a:t>
            </a:r>
          </a:p>
          <a:p>
            <a:r>
              <a:rPr lang="en-US" dirty="0"/>
              <a:t>Seen with video visit and uploaded pump/sensor data to cloud based data repository</a:t>
            </a:r>
          </a:p>
        </p:txBody>
      </p:sp>
    </p:spTree>
    <p:extLst>
      <p:ext uri="{BB962C8B-B14F-4D97-AF65-F5344CB8AC3E}">
        <p14:creationId xmlns:p14="http://schemas.microsoft.com/office/powerpoint/2010/main" val="827618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337" y="1574032"/>
            <a:ext cx="4302944" cy="4171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10" y="364919"/>
            <a:ext cx="10748180" cy="853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011" y="1420586"/>
            <a:ext cx="78609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Recently joined Eastern Virginia Med School/Sentara Health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Asked to deploy an Inpatient Glucose Management Project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2009-2014 we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Initiated a Glucose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Mgmt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Committee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Developed a glucometrics dashboard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Piloted an epic insulin dosing calculator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By 2012 established a culture of “Glucose safety/Insulin 	respect”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Moved our hypoglycemia rate (#tests &lt;70 mg/dl) from ~4 -2.5 %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Launched an Epic based Glucommander ( rates fell below 1%!)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2014 I arrive at Wake Forest Baptist and I am asked to	“develop a GMT”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Our prior Hypoglycemia rate is 2 - 3%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We are 7 months into EndoTool launch</a:t>
            </a:r>
          </a:p>
        </p:txBody>
      </p:sp>
    </p:spTree>
    <p:extLst>
      <p:ext uri="{BB962C8B-B14F-4D97-AF65-F5344CB8AC3E}">
        <p14:creationId xmlns:p14="http://schemas.microsoft.com/office/powerpoint/2010/main" val="1182230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fld id="{B06CEACA-4D77-49FF-81BE-C669382362C4}" type="slidenum">
              <a:rPr lang="en-US" altLang="en-US" sz="1000">
                <a:solidFill>
                  <a:srgbClr val="00A0AF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000">
              <a:solidFill>
                <a:srgbClr val="00A0AF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24000" y="0"/>
            <a:ext cx="9144000" cy="8763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VMC EndoTool Hypoglycemia Summary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3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Data collected (2008-2013)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299419"/>
              </p:ext>
            </p:extLst>
          </p:nvPr>
        </p:nvGraphicFramePr>
        <p:xfrm>
          <a:off x="342900" y="1099457"/>
          <a:ext cx="10947534" cy="4501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7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19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503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Timing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Number</a:t>
                      </a:r>
                      <a:r>
                        <a:rPr lang="en-US" sz="1800" baseline="0" dirty="0"/>
                        <a:t> of Patients</a:t>
                      </a:r>
                      <a:endParaRPr lang="en-US" sz="1800" dirty="0"/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Glucose Values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Number of Values</a:t>
                      </a:r>
                    </a:p>
                    <a:p>
                      <a:pPr algn="ctr"/>
                      <a:r>
                        <a:rPr lang="en-US" sz="1800" dirty="0"/>
                        <a:t>&lt;40          &lt;60          &lt;70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Percent of Readings</a:t>
                      </a:r>
                    </a:p>
                    <a:p>
                      <a:pPr algn="ctr"/>
                      <a:r>
                        <a:rPr lang="en-US" sz="1800" dirty="0"/>
                        <a:t>&lt;40          &lt;60          &lt;70</a:t>
                      </a:r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0534">
                <a:tc>
                  <a:txBody>
                    <a:bodyPr/>
                    <a:lstStyle/>
                    <a:p>
                      <a:r>
                        <a:rPr lang="en-US" sz="1800" dirty="0"/>
                        <a:t>All Glucose values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8078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260,870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   93         1017       3099       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 0.04        </a:t>
                      </a:r>
                      <a:r>
                        <a:rPr lang="en-US" sz="1800" dirty="0"/>
                        <a:t>0.39       </a:t>
                      </a:r>
                      <a:r>
                        <a:rPr lang="en-US" sz="1800" b="1" dirty="0"/>
                        <a:t>1.19</a:t>
                      </a:r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0315">
                <a:tc>
                  <a:txBody>
                    <a:bodyPr/>
                    <a:lstStyle/>
                    <a:p>
                      <a:r>
                        <a:rPr lang="en-US" sz="1800" dirty="0"/>
                        <a:t>Within 15 minutes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8078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260,870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   61          729        2232</a:t>
                      </a:r>
                    </a:p>
                  </a:txBody>
                  <a:tcPr marT="45735" marB="4573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 </a:t>
                      </a:r>
                      <a:r>
                        <a:rPr lang="en-US" sz="1800" b="1" dirty="0"/>
                        <a:t>0.02</a:t>
                      </a:r>
                      <a:r>
                        <a:rPr lang="en-US" sz="1800" dirty="0"/>
                        <a:t>        0.28       </a:t>
                      </a:r>
                      <a:r>
                        <a:rPr lang="en-US" sz="1800" b="1" dirty="0"/>
                        <a:t>0.86</a:t>
                      </a:r>
                    </a:p>
                    <a:p>
                      <a:endParaRPr lang="en-US" sz="1800" dirty="0"/>
                    </a:p>
                  </a:txBody>
                  <a:tcPr marT="45735" marB="457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2043" name="Rectangle 26"/>
          <p:cNvSpPr>
            <a:spLocks noChangeArrowheads="1"/>
          </p:cNvSpPr>
          <p:nvPr/>
        </p:nvSpPr>
        <p:spPr bwMode="auto">
          <a:xfrm>
            <a:off x="1738313" y="914400"/>
            <a:ext cx="8077200" cy="762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13017C"/>
              </a:gs>
            </a:gsLst>
            <a:lin ang="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39634" y="2988020"/>
            <a:ext cx="2643741" cy="4572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6A239-CFC4-C0E3-823E-4C5260480E9C}"/>
              </a:ext>
            </a:extLst>
          </p:cNvPr>
          <p:cNvSpPr txBox="1"/>
          <p:nvPr/>
        </p:nvSpPr>
        <p:spPr>
          <a:xfrm>
            <a:off x="1028700" y="5908781"/>
            <a:ext cx="10152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Tanneberg</a:t>
            </a:r>
            <a:r>
              <a:rPr lang="en-US" sz="1200" dirty="0"/>
              <a:t> et al :USE OF A COMPUTER-GUIDED GLUCOSE MANAGEMENT SYSTEM TO IMPROVE GLYCEMIC CONTROL AND ADDRESS NATIONAL QUALITY MEASURES: A 7-YEAR, RETROSPECTIVE OBSERVATIONAL STUDY AT A TERTIARY CARE TEACHING HOSPITAL </a:t>
            </a:r>
            <a:r>
              <a:rPr lang="en-US" sz="1400" dirty="0"/>
              <a:t>Endo</a:t>
            </a:r>
            <a:r>
              <a:rPr lang="en-US" sz="1200" dirty="0"/>
              <a:t> </a:t>
            </a:r>
            <a:r>
              <a:rPr lang="en-US" sz="1400" dirty="0"/>
              <a:t>Practice</a:t>
            </a:r>
            <a:r>
              <a:rPr lang="en-US" sz="1200" dirty="0"/>
              <a:t> </a:t>
            </a:r>
            <a:r>
              <a:rPr lang="en-US" sz="1400" dirty="0"/>
              <a:t>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427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690287"/>
            <a:ext cx="11915132" cy="348461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25521" y="4682532"/>
            <a:ext cx="8299938" cy="61294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16200000">
            <a:off x="5918479" y="5315586"/>
            <a:ext cx="813917" cy="512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2FC88-B9A2-6CE7-B421-0893E332EE78}"/>
              </a:ext>
            </a:extLst>
          </p:cNvPr>
          <p:cNvSpPr txBox="1"/>
          <p:nvPr/>
        </p:nvSpPr>
        <p:spPr>
          <a:xfrm>
            <a:off x="751114" y="538843"/>
            <a:ext cx="10940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Quality Metrics for Endocrine Obesity and Metabolism Service Line</a:t>
            </a:r>
          </a:p>
        </p:txBody>
      </p:sp>
    </p:spTree>
    <p:extLst>
      <p:ext uri="{BB962C8B-B14F-4D97-AF65-F5344CB8AC3E}">
        <p14:creationId xmlns:p14="http://schemas.microsoft.com/office/powerpoint/2010/main" val="78254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EndoTool Atrium Health Experience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3" y="1200089"/>
            <a:ext cx="11174931" cy="486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68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0583" y="481903"/>
            <a:ext cx="10772775" cy="2819400"/>
            <a:chOff x="640583" y="2350896"/>
            <a:chExt cx="10772775" cy="2819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0583" y="2350896"/>
              <a:ext cx="4419600" cy="28194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0183" y="2351314"/>
              <a:ext cx="6353175" cy="2818982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964642" y="3788229"/>
            <a:ext cx="10448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If we exclude “late” BG patients: No BG &lt; 50 mg/dL and .25 % , 70 mg/dL</a:t>
            </a:r>
          </a:p>
        </p:txBody>
      </p:sp>
    </p:spTree>
    <p:extLst>
      <p:ext uri="{BB962C8B-B14F-4D97-AF65-F5344CB8AC3E}">
        <p14:creationId xmlns:p14="http://schemas.microsoft.com/office/powerpoint/2010/main" val="873742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35C0D-CB1A-804B-BB96-27AC343F77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4107" y="365125"/>
            <a:ext cx="10515600" cy="553998"/>
          </a:xfrm>
          <a:prstGeom prst="rect">
            <a:avLst/>
          </a:prstGeom>
        </p:spPr>
        <p:txBody>
          <a:bodyPr/>
          <a:lstStyle/>
          <a:p>
            <a:r>
              <a:rPr lang="en-US" spc="-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in Prehab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6CEFF-99AE-E948-914A-EF71E9C2205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54107" y="1531938"/>
            <a:ext cx="8637588" cy="435133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2400" dirty="0"/>
              <a:t> Patients requiring better BG control prior to elective procedures (elective joint, Chemotherapy)</a:t>
            </a:r>
          </a:p>
          <a:p>
            <a:pPr>
              <a:lnSpc>
                <a:spcPct val="100000"/>
              </a:lnSpc>
              <a:buClr>
                <a:schemeClr val="bg2"/>
              </a:buClr>
            </a:pPr>
            <a:r>
              <a:rPr lang="en-US" sz="2400" dirty="0"/>
              <a:t>Quality metrics and elective joint replacement bundles</a:t>
            </a:r>
          </a:p>
          <a:p>
            <a:pPr lvl="1">
              <a:lnSpc>
                <a:spcPct val="100000"/>
              </a:lnSpc>
              <a:buClr>
                <a:schemeClr val="bg2"/>
              </a:buClr>
              <a:buSzPct val="110000"/>
            </a:pPr>
            <a:endParaRPr lang="en-US" sz="1600" dirty="0"/>
          </a:p>
          <a:p>
            <a:pPr>
              <a:lnSpc>
                <a:spcPct val="100000"/>
              </a:lnSpc>
              <a:buClr>
                <a:schemeClr val="bg2"/>
              </a:buClr>
            </a:pPr>
            <a:endParaRPr lang="en-US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6D8309-74DC-F740-B252-2E7E7B3D4569}"/>
              </a:ext>
            </a:extLst>
          </p:cNvPr>
          <p:cNvCxnSpPr/>
          <p:nvPr/>
        </p:nvCxnSpPr>
        <p:spPr>
          <a:xfrm>
            <a:off x="940769" y="1253751"/>
            <a:ext cx="10207487" cy="0"/>
          </a:xfrm>
          <a:prstGeom prst="line">
            <a:avLst/>
          </a:prstGeom>
          <a:ln w="12700">
            <a:solidFill>
              <a:srgbClr val="008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175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219200" y="571497"/>
            <a:ext cx="10363200" cy="55399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Frederick:  A Case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1860883" y="1366788"/>
            <a:ext cx="7538788" cy="4233913"/>
          </a:xfrm>
        </p:spPr>
        <p:txBody>
          <a:bodyPr>
            <a:noAutofit/>
          </a:bodyPr>
          <a:lstStyle/>
          <a:p>
            <a:pPr marL="275034" indent="-3429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60 years old, diabetes for 8 years</a:t>
            </a:r>
          </a:p>
          <a:p>
            <a:pPr marL="275034" indent="-3429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Obese (BMI 33, </a:t>
            </a:r>
            <a:r>
              <a:rPr lang="en-US" sz="20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wt</a:t>
            </a:r>
            <a:r>
              <a:rPr 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=100 kg) with non-proliferative retinopathy, normal renal function</a:t>
            </a:r>
          </a:p>
          <a:p>
            <a:pPr marL="275034" indent="-3429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Not much exercise; not successful  with dietary changes</a:t>
            </a:r>
          </a:p>
          <a:p>
            <a:pPr marL="275034" indent="-3429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Needs a TKR – to be able to exercise</a:t>
            </a:r>
          </a:p>
          <a:p>
            <a:pPr marL="275034" indent="-3429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Metformin 1g BID, glimepiride 4 mg daily </a:t>
            </a:r>
          </a:p>
          <a:p>
            <a:pPr marL="275034" indent="-3429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Sitagliptin 100 mg daily</a:t>
            </a:r>
          </a:p>
          <a:p>
            <a:pPr marL="275034" indent="-3429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A1c = 9.4% </a:t>
            </a:r>
          </a:p>
          <a:p>
            <a:pPr marL="275034" indent="-3429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Home glucose (checks 3-4 times per week)</a:t>
            </a:r>
          </a:p>
          <a:p>
            <a:pPr marL="559594" lvl="1" indent="-257175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Fasting : 180-200 mg/dL</a:t>
            </a:r>
          </a:p>
          <a:p>
            <a:pPr marL="559594" lvl="1" indent="-257175"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Pre-meal glucose : 200-250 mg/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9594" lvl="1" indent="-257175"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9594" lvl="1" indent="-257175">
              <a:buFont typeface="Wingdings" panose="05000000000000000000" pitchFamily="2" charset="2"/>
              <a:buChar char="§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6" name="Picture 1" descr="a1234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3483744"/>
            <a:ext cx="1554599" cy="16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30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 bwMode="auto">
          <a:xfrm>
            <a:off x="1784350" y="28576"/>
            <a:ext cx="8688388" cy="4984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sz="4200" b="1" dirty="0">
                <a:solidFill>
                  <a:schemeClr val="tx1"/>
                </a:solidFill>
              </a:rPr>
              <a:t>Major Diabetes Milestones 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blackWhite">
          <a:xfrm>
            <a:off x="1717675" y="242888"/>
            <a:ext cx="1581150" cy="55880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prstShdw prst="shdw17" dist="17961" dir="2700000">
              <a:srgbClr val="0033CC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 anchor="ctr"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ct val="15000"/>
              </a:spcBef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  <a:t>1552 BC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</a:b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  <a:t>Diabetes in Egypt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blackWhite">
          <a:xfrm>
            <a:off x="3197225" y="938213"/>
            <a:ext cx="1593850" cy="55880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prstShdw prst="shdw17" dist="17961" dir="2700000">
              <a:srgbClr val="0033CC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 anchor="ctr">
            <a:spAutoFit/>
          </a:bodyPr>
          <a:lstStyle/>
          <a:p>
            <a:pPr algn="ctr" eaLnBrk="0" hangingPunct="0">
              <a:lnSpc>
                <a:spcPct val="95000"/>
              </a:lnSpc>
              <a:spcBef>
                <a:spcPct val="15000"/>
              </a:spcBef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  <a:t>1800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</a:b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  <a:t>Scientific method</a:t>
            </a: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blackWhite">
          <a:xfrm>
            <a:off x="4216401" y="1627189"/>
            <a:ext cx="2011363" cy="822325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prstShdw prst="shdw17" dist="17961" dir="2700000">
              <a:srgbClr val="0033CC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8288" tIns="18288" rIns="18288" bIns="18288" anchor="ctr"/>
          <a:lstStyle/>
          <a:p>
            <a:pPr algn="ctr" eaLnBrk="0" hangingPunct="0">
              <a:lnSpc>
                <a:spcPct val="95000"/>
              </a:lnSpc>
              <a:spcBef>
                <a:spcPct val="15000"/>
              </a:spcBef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  <a:t>1869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</a:b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  <a:t> Langerhans identifies 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</a:b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  <a:t>pancreatic cells </a:t>
            </a:r>
          </a:p>
        </p:txBody>
      </p:sp>
      <p:grpSp>
        <p:nvGrpSpPr>
          <p:cNvPr id="76806" name="Group 6"/>
          <p:cNvGrpSpPr>
            <a:grpSpLocks/>
          </p:cNvGrpSpPr>
          <p:nvPr/>
        </p:nvGrpSpPr>
        <p:grpSpPr bwMode="auto">
          <a:xfrm>
            <a:off x="6338888" y="919163"/>
            <a:ext cx="1828800" cy="2246312"/>
            <a:chOff x="3033" y="707"/>
            <a:chExt cx="1152" cy="1415"/>
          </a:xfrm>
        </p:grpSpPr>
        <p:pic>
          <p:nvPicPr>
            <p:cNvPr id="20509" name="Picture 7" descr="Banting and Bes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" y="707"/>
              <a:ext cx="722" cy="1028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6808" name="Rectangle 8"/>
            <p:cNvSpPr>
              <a:spLocks noChangeArrowheads="1"/>
            </p:cNvSpPr>
            <p:nvPr/>
          </p:nvSpPr>
          <p:spPr bwMode="blackWhite">
            <a:xfrm>
              <a:off x="3033" y="1775"/>
              <a:ext cx="1152" cy="347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>
              <a:prstShdw prst="shdw17" dist="17961" dir="2700000">
                <a:srgbClr val="0033CC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288" rIns="18288" anchor="ctr"/>
            <a:lstStyle/>
            <a:p>
              <a:pPr algn="ctr" eaLnBrk="0" hangingPunct="0">
                <a:lnSpc>
                  <a:spcPct val="95000"/>
                </a:lnSpc>
                <a:spcBef>
                  <a:spcPct val="15000"/>
                </a:spcBef>
                <a:defRPr/>
              </a:pP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  <a:t>1921</a:t>
              </a:r>
              <a:b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</a:b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  <a:t> Insulin discovered </a:t>
              </a:r>
            </a:p>
          </p:txBody>
        </p:sp>
      </p:grpSp>
      <p:grpSp>
        <p:nvGrpSpPr>
          <p:cNvPr id="76809" name="Group 9"/>
          <p:cNvGrpSpPr>
            <a:grpSpLocks/>
          </p:cNvGrpSpPr>
          <p:nvPr/>
        </p:nvGrpSpPr>
        <p:grpSpPr bwMode="auto">
          <a:xfrm>
            <a:off x="8412164" y="1616075"/>
            <a:ext cx="2060575" cy="1549400"/>
            <a:chOff x="4339" y="1098"/>
            <a:chExt cx="1298" cy="976"/>
          </a:xfrm>
        </p:grpSpPr>
        <p:pic>
          <p:nvPicPr>
            <p:cNvPr id="20507" name="Picture 10" descr="Leonard%20Thomps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175"/>
            <a:stretch>
              <a:fillRect/>
            </a:stretch>
          </p:blipFill>
          <p:spPr bwMode="auto">
            <a:xfrm>
              <a:off x="4339" y="1098"/>
              <a:ext cx="1298" cy="584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6811" name="Rectangle 11"/>
            <p:cNvSpPr>
              <a:spLocks noChangeArrowheads="1"/>
            </p:cNvSpPr>
            <p:nvPr/>
          </p:nvSpPr>
          <p:spPr bwMode="blackWhite">
            <a:xfrm>
              <a:off x="4485" y="1727"/>
              <a:ext cx="1152" cy="347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>
              <a:prstShdw prst="shdw17" dist="17961" dir="2700000">
                <a:srgbClr val="0033CC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288" rIns="18288" anchor="ctr"/>
            <a:lstStyle/>
            <a:p>
              <a:pPr algn="ctr" eaLnBrk="0" hangingPunct="0">
                <a:lnSpc>
                  <a:spcPct val="95000"/>
                </a:lnSpc>
                <a:spcBef>
                  <a:spcPct val="15000"/>
                </a:spcBef>
                <a:defRPr/>
              </a:pP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  <a:t>1922</a:t>
              </a:r>
              <a:b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</a:b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  <a:t> Clinical success </a:t>
              </a:r>
            </a:p>
          </p:txBody>
        </p:sp>
      </p:grpSp>
      <p:grpSp>
        <p:nvGrpSpPr>
          <p:cNvPr id="76812" name="Group 12"/>
          <p:cNvGrpSpPr>
            <a:grpSpLocks/>
          </p:cNvGrpSpPr>
          <p:nvPr/>
        </p:nvGrpSpPr>
        <p:grpSpPr bwMode="auto">
          <a:xfrm>
            <a:off x="1911351" y="1771651"/>
            <a:ext cx="1635125" cy="2105025"/>
            <a:chOff x="244" y="1244"/>
            <a:chExt cx="1030" cy="1326"/>
          </a:xfrm>
        </p:grpSpPr>
        <p:pic>
          <p:nvPicPr>
            <p:cNvPr id="20505" name="Picture 13" descr="Syringe2_Getty_brxbxp2831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73" t="5130" r="7869" b="6566"/>
            <a:stretch>
              <a:fillRect/>
            </a:stretch>
          </p:blipFill>
          <p:spPr bwMode="auto">
            <a:xfrm>
              <a:off x="244" y="1244"/>
              <a:ext cx="348" cy="1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4" name="Rectangle 14"/>
            <p:cNvSpPr>
              <a:spLocks noChangeArrowheads="1"/>
            </p:cNvSpPr>
            <p:nvPr/>
          </p:nvSpPr>
          <p:spPr bwMode="blackWhite">
            <a:xfrm>
              <a:off x="512" y="1576"/>
              <a:ext cx="762" cy="492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>
              <a:prstShdw prst="shdw17" dist="17961" dir="2700000">
                <a:srgbClr val="0033CC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288" rIns="18288" anchor="ctr"/>
            <a:lstStyle/>
            <a:p>
              <a:pPr algn="ctr" eaLnBrk="0" hangingPunct="0">
                <a:lnSpc>
                  <a:spcPct val="95000"/>
                </a:lnSpc>
                <a:spcBef>
                  <a:spcPct val="15000"/>
                </a:spcBef>
                <a:defRPr/>
              </a:pP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  <a:t>1944</a:t>
              </a:r>
              <a:b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</a:b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  <a:t> Standard syringe </a:t>
              </a:r>
            </a:p>
          </p:txBody>
        </p:sp>
      </p:grpSp>
      <p:sp>
        <p:nvSpPr>
          <p:cNvPr id="76815" name="Rectangle 15"/>
          <p:cNvSpPr>
            <a:spLocks noChangeArrowheads="1"/>
          </p:cNvSpPr>
          <p:nvPr/>
        </p:nvSpPr>
        <p:spPr bwMode="blackWhite">
          <a:xfrm>
            <a:off x="3182939" y="3165475"/>
            <a:ext cx="1209675" cy="7810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prstShdw prst="shdw17" dist="17961" dir="2700000">
              <a:srgbClr val="0033CC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8288" rIns="18288" anchor="ctr"/>
          <a:lstStyle/>
          <a:p>
            <a:pPr algn="ctr" eaLnBrk="0" hangingPunct="0">
              <a:lnSpc>
                <a:spcPct val="95000"/>
              </a:lnSpc>
              <a:spcBef>
                <a:spcPct val="15000"/>
              </a:spcBef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  <a:t>1955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</a:b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  <a:t> Oral agents </a:t>
            </a:r>
          </a:p>
        </p:txBody>
      </p:sp>
      <p:sp>
        <p:nvSpPr>
          <p:cNvPr id="76816" name="Rectangle 16"/>
          <p:cNvSpPr>
            <a:spLocks noChangeArrowheads="1"/>
          </p:cNvSpPr>
          <p:nvPr/>
        </p:nvSpPr>
        <p:spPr bwMode="blackWhite">
          <a:xfrm>
            <a:off x="4057651" y="3987800"/>
            <a:ext cx="1209675" cy="7810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prstShdw prst="shdw17" dist="17961" dir="2700000">
              <a:srgbClr val="0033CC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8288" rIns="18288" anchor="ctr"/>
          <a:lstStyle/>
          <a:p>
            <a:pPr algn="ctr" eaLnBrk="0" hangingPunct="0">
              <a:lnSpc>
                <a:spcPct val="95000"/>
              </a:lnSpc>
              <a:spcBef>
                <a:spcPct val="15000"/>
              </a:spcBef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  <a:t>1970</a:t>
            </a:r>
            <a:b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</a:b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MS PGothic" pitchFamily="34" charset="-128"/>
              </a:rPr>
              <a:t>Insulin pump </a:t>
            </a:r>
          </a:p>
        </p:txBody>
      </p:sp>
      <p:grpSp>
        <p:nvGrpSpPr>
          <p:cNvPr id="76817" name="Group 17"/>
          <p:cNvGrpSpPr>
            <a:grpSpLocks/>
          </p:cNvGrpSpPr>
          <p:nvPr/>
        </p:nvGrpSpPr>
        <p:grpSpPr bwMode="auto">
          <a:xfrm>
            <a:off x="3914776" y="4943475"/>
            <a:ext cx="2536825" cy="1187450"/>
            <a:chOff x="1506" y="3194"/>
            <a:chExt cx="1598" cy="748"/>
          </a:xfrm>
        </p:grpSpPr>
        <p:pic>
          <p:nvPicPr>
            <p:cNvPr id="20503" name="Picture 18" descr="insulin-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3194"/>
              <a:ext cx="744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9" name="Rectangle 19"/>
            <p:cNvSpPr>
              <a:spLocks noChangeArrowheads="1"/>
            </p:cNvSpPr>
            <p:nvPr/>
          </p:nvSpPr>
          <p:spPr bwMode="blackWhite">
            <a:xfrm>
              <a:off x="2344" y="3266"/>
              <a:ext cx="760" cy="4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288" rIns="18288" anchor="ctr"/>
            <a:lstStyle/>
            <a:p>
              <a:pPr algn="ctr" eaLnBrk="0" hangingPunct="0">
                <a:lnSpc>
                  <a:spcPct val="95000"/>
                </a:lnSpc>
                <a:spcBef>
                  <a:spcPct val="15000"/>
                </a:spcBef>
                <a:defRPr/>
              </a:pP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  <a:t>1986</a:t>
              </a:r>
              <a:b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</a:br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  <a:ea typeface="MS PGothic" pitchFamily="34" charset="-128"/>
                </a:rPr>
                <a:t>Insulin pen</a:t>
              </a:r>
            </a:p>
          </p:txBody>
        </p:sp>
      </p:grpSp>
      <p:cxnSp>
        <p:nvCxnSpPr>
          <p:cNvPr id="76820" name="AutoShape 20"/>
          <p:cNvCxnSpPr>
            <a:cxnSpLocks noChangeShapeType="1"/>
            <a:stCxn id="76803" idx="3"/>
            <a:endCxn id="76804" idx="0"/>
          </p:cNvCxnSpPr>
          <p:nvPr/>
        </p:nvCxnSpPr>
        <p:spPr bwMode="blackWhite">
          <a:xfrm>
            <a:off x="3298826" y="522289"/>
            <a:ext cx="695325" cy="415925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821" name="AutoShape 21"/>
          <p:cNvCxnSpPr>
            <a:cxnSpLocks noChangeShapeType="1"/>
            <a:stCxn id="76804" idx="3"/>
            <a:endCxn id="76805" idx="0"/>
          </p:cNvCxnSpPr>
          <p:nvPr/>
        </p:nvCxnSpPr>
        <p:spPr bwMode="blackWhite">
          <a:xfrm>
            <a:off x="4791075" y="1217614"/>
            <a:ext cx="431800" cy="409575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822" name="AutoShape 22"/>
          <p:cNvCxnSpPr>
            <a:cxnSpLocks noChangeShapeType="1"/>
            <a:stCxn id="76805" idx="2"/>
            <a:endCxn id="76808" idx="1"/>
          </p:cNvCxnSpPr>
          <p:nvPr/>
        </p:nvCxnSpPr>
        <p:spPr bwMode="blackWhite">
          <a:xfrm rot="16200000" flipH="1">
            <a:off x="5560220" y="2112170"/>
            <a:ext cx="441325" cy="1116013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823" name="AutoShape 23"/>
          <p:cNvCxnSpPr>
            <a:cxnSpLocks noChangeShapeType="1"/>
            <a:stCxn id="76808" idx="3"/>
            <a:endCxn id="76811" idx="1"/>
          </p:cNvCxnSpPr>
          <p:nvPr/>
        </p:nvCxnSpPr>
        <p:spPr bwMode="blackWhite">
          <a:xfrm>
            <a:off x="8167688" y="2890838"/>
            <a:ext cx="4762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824" name="AutoShape 24"/>
          <p:cNvCxnSpPr>
            <a:cxnSpLocks noChangeShapeType="1"/>
            <a:stCxn id="76814" idx="3"/>
            <a:endCxn id="76815" idx="0"/>
          </p:cNvCxnSpPr>
          <p:nvPr/>
        </p:nvCxnSpPr>
        <p:spPr bwMode="blackWhite">
          <a:xfrm>
            <a:off x="3546475" y="2689225"/>
            <a:ext cx="241300" cy="47625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825" name="AutoShape 25"/>
          <p:cNvCxnSpPr>
            <a:cxnSpLocks noChangeShapeType="1"/>
            <a:stCxn id="76815" idx="3"/>
            <a:endCxn id="76816" idx="0"/>
          </p:cNvCxnSpPr>
          <p:nvPr/>
        </p:nvCxnSpPr>
        <p:spPr bwMode="blackWhite">
          <a:xfrm>
            <a:off x="4392614" y="3556000"/>
            <a:ext cx="269875" cy="43180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826" name="AutoShape 26"/>
          <p:cNvCxnSpPr>
            <a:cxnSpLocks noChangeShapeType="1"/>
            <a:stCxn id="76816" idx="3"/>
            <a:endCxn id="76819" idx="0"/>
          </p:cNvCxnSpPr>
          <p:nvPr/>
        </p:nvCxnSpPr>
        <p:spPr bwMode="blackWhite">
          <a:xfrm>
            <a:off x="5267326" y="4378325"/>
            <a:ext cx="581025" cy="67945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827" name="AutoShape 27"/>
          <p:cNvCxnSpPr>
            <a:cxnSpLocks noChangeShapeType="1"/>
            <a:stCxn id="76819" idx="3"/>
          </p:cNvCxnSpPr>
          <p:nvPr/>
        </p:nvCxnSpPr>
        <p:spPr bwMode="blackWhite">
          <a:xfrm>
            <a:off x="6451600" y="5446714"/>
            <a:ext cx="1341438" cy="561975"/>
          </a:xfrm>
          <a:prstGeom prst="bentConnector4">
            <a:avLst>
              <a:gd name="adj1" fmla="val 6037"/>
              <a:gd name="adj2" fmla="val 140676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500" name="Rectangle 28"/>
          <p:cNvSpPr>
            <a:spLocks noChangeArrowheads="1"/>
          </p:cNvSpPr>
          <p:nvPr/>
        </p:nvSpPr>
        <p:spPr bwMode="auto">
          <a:xfrm>
            <a:off x="7086600" y="5334000"/>
            <a:ext cx="16002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prstClr val="black"/>
                </a:solidFill>
              </a:rPr>
              <a:t>1990s</a:t>
            </a:r>
          </a:p>
          <a:p>
            <a:pPr algn="ctr" eaLnBrk="1" hangingPunct="1"/>
            <a:r>
              <a:rPr lang="en-US" altLang="en-US" sz="1600">
                <a:solidFill>
                  <a:prstClr val="black"/>
                </a:solidFill>
              </a:rPr>
              <a:t>HGM</a:t>
            </a:r>
          </a:p>
        </p:txBody>
      </p:sp>
      <p:sp>
        <p:nvSpPr>
          <p:cNvPr id="20501" name="Rectangle 29"/>
          <p:cNvSpPr>
            <a:spLocks noChangeArrowheads="1"/>
          </p:cNvSpPr>
          <p:nvPr/>
        </p:nvSpPr>
        <p:spPr bwMode="auto">
          <a:xfrm>
            <a:off x="9220200" y="5334000"/>
            <a:ext cx="1219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prstClr val="black"/>
                </a:solidFill>
              </a:rPr>
              <a:t>2000s</a:t>
            </a:r>
          </a:p>
          <a:p>
            <a:pPr algn="ctr" eaLnBrk="1" hangingPunct="1"/>
            <a:r>
              <a:rPr lang="en-US" altLang="en-US" sz="1600">
                <a:solidFill>
                  <a:prstClr val="black"/>
                </a:solidFill>
              </a:rPr>
              <a:t>CGMS</a:t>
            </a:r>
          </a:p>
        </p:txBody>
      </p:sp>
      <p:sp>
        <p:nvSpPr>
          <p:cNvPr id="20502" name="Line 30"/>
          <p:cNvSpPr>
            <a:spLocks noChangeShapeType="1"/>
          </p:cNvSpPr>
          <p:nvPr/>
        </p:nvSpPr>
        <p:spPr bwMode="auto">
          <a:xfrm>
            <a:off x="8686800" y="56388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943" y="6019800"/>
            <a:ext cx="127885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414690" y="4648904"/>
            <a:ext cx="206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CGM June 1999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94725" y="4200211"/>
            <a:ext cx="267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2016-2022 HCL and AID</a:t>
            </a:r>
          </a:p>
        </p:txBody>
      </p:sp>
    </p:spTree>
    <p:extLst>
      <p:ext uri="{BB962C8B-B14F-4D97-AF65-F5344CB8AC3E}">
        <p14:creationId xmlns:p14="http://schemas.microsoft.com/office/powerpoint/2010/main" val="40062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/>
      <p:bldP spid="76804" grpId="0" animBg="1"/>
      <p:bldP spid="76805" grpId="0" animBg="1"/>
      <p:bldP spid="76815" grpId="0" animBg="1"/>
      <p:bldP spid="76816" grpId="0" animBg="1"/>
      <p:bldP spid="32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57" y="467876"/>
            <a:ext cx="8441356" cy="61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4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2007080" y="418382"/>
            <a:ext cx="8203721" cy="5539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Frederick was started on 0.25 mg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semaglutide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weekly at bedtime 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2152651" y="1505312"/>
            <a:ext cx="8305801" cy="4119113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gave his first injection in the office before leaving</a:t>
            </a:r>
          </a:p>
          <a:p>
            <a:pPr>
              <a:spcBef>
                <a:spcPct val="10000"/>
              </a:spcBef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was provided with a self-titration schedule</a:t>
            </a:r>
          </a:p>
          <a:p>
            <a:pPr>
              <a:spcBef>
                <a:spcPct val="10000"/>
              </a:spcBef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 was seen within the 3 weeks by a provider in the practice (PHARM D)</a:t>
            </a:r>
          </a:p>
          <a:p>
            <a:pPr>
              <a:spcBef>
                <a:spcPct val="10000"/>
              </a:spcBef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CGM demonstrated Average BG now ~100 – at goal</a:t>
            </a:r>
          </a:p>
          <a:p>
            <a:pPr>
              <a:spcBef>
                <a:spcPct val="10000"/>
              </a:spcBef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A1c unchanged</a:t>
            </a:r>
          </a:p>
          <a:p>
            <a:pPr>
              <a:spcBef>
                <a:spcPct val="10000"/>
              </a:spcBef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 his 3 month visit:</a:t>
            </a:r>
          </a:p>
          <a:p>
            <a:pPr marL="559594" lvl="1" indent="-257175">
              <a:spcBef>
                <a:spcPct val="100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A1c = 6.4% </a:t>
            </a:r>
          </a:p>
          <a:p>
            <a:pPr marL="559594" lvl="1" indent="-257175">
              <a:spcBef>
                <a:spcPct val="1000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FPG= 115-135 mg/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2419" lvl="1" indent="0">
              <a:spcBef>
                <a:spcPct val="10000"/>
              </a:spcBef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10000"/>
              </a:spcBef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10000"/>
              </a:spcBef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8" name="Picture 3" descr="a12348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4316016"/>
            <a:ext cx="15621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0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50" y="685801"/>
            <a:ext cx="8997351" cy="166199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Ortho wants A1c &lt;7% and BMI &lt;30 kg/m2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3D82C2-2510-4471-A1A6-F015B69E2DCD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365" t="4005"/>
          <a:stretch/>
        </p:blipFill>
        <p:spPr>
          <a:xfrm>
            <a:off x="1670650" y="1565697"/>
            <a:ext cx="8928095" cy="47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85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828801"/>
            <a:ext cx="7772400" cy="4062651"/>
          </a:xfrm>
        </p:spPr>
        <p:txBody>
          <a:bodyPr/>
          <a:lstStyle/>
          <a:p>
            <a:r>
              <a:rPr lang="en-US" dirty="0"/>
              <a:t>CGM can assist in identifying behaviors that are barriers to care</a:t>
            </a:r>
          </a:p>
          <a:p>
            <a:r>
              <a:rPr lang="en-US" dirty="0"/>
              <a:t>CGM can minimize therapeutic inertia</a:t>
            </a:r>
          </a:p>
          <a:p>
            <a:r>
              <a:rPr lang="en-US" dirty="0"/>
              <a:t>Remote patient management can be effective when combined with glucose data provided by CGM</a:t>
            </a:r>
          </a:p>
          <a:p>
            <a:r>
              <a:rPr lang="en-US" dirty="0"/>
              <a:t>CGM can minimize need for POC BG 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3D82C2-2510-4471-A1A6-F015B69E2DCD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59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35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http://www.rushakoff.com/inpatient%20diabetes%20course/images/Insulin/devices/syrin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460683" cy="358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092" name="Picture 4" descr="http://www.rushakoff.com/inpatient%20diabetes%20course/images/Insulin/devices/syrin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04" y="3718560"/>
            <a:ext cx="52197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4681" y="164592"/>
            <a:ext cx="5033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syringes were glass and needles were sharpened by user</a:t>
            </a:r>
          </a:p>
        </p:txBody>
      </p:sp>
    </p:spTree>
    <p:extLst>
      <p:ext uri="{BB962C8B-B14F-4D97-AF65-F5344CB8AC3E}">
        <p14:creationId xmlns:p14="http://schemas.microsoft.com/office/powerpoint/2010/main" val="1980524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https://encrypted-tbn0.gstatic.com/images?q=tbn:ANd9GcTynsAo8V1nnHy2CrlYgdz3_172lkQExNl1vtP0AxcGF6-27f7Yp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608" y="5319154"/>
            <a:ext cx="137160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068" name="Picture 4" descr="http://s1.hubimg.com/u/7692852_f4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10" y="173610"/>
            <a:ext cx="3499273" cy="262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070" name="Picture 6" descr="http://api.ning.com/files/fmzeUAcUojWmioX3t3sjCKLMY0SxPkw4wWGziKqoY9*dxUaeIpBPEYtr0rF1iwJ8-5Ya0VpjOE0UcfHdv7xvX06m7gWRjOEB/hommedia4.ash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640" y="2872087"/>
            <a:ext cx="5757139" cy="38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669CC2-7EFA-DBE0-2B3C-AC4BEA315BDB}"/>
              </a:ext>
            </a:extLst>
          </p:cNvPr>
          <p:cNvSpPr txBox="1"/>
          <p:nvPr/>
        </p:nvSpPr>
        <p:spPr>
          <a:xfrm>
            <a:off x="1094220" y="751114"/>
            <a:ext cx="5001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Early testing options</a:t>
            </a:r>
          </a:p>
        </p:txBody>
      </p:sp>
    </p:spTree>
    <p:extLst>
      <p:ext uri="{BB962C8B-B14F-4D97-AF65-F5344CB8AC3E}">
        <p14:creationId xmlns:p14="http://schemas.microsoft.com/office/powerpoint/2010/main" val="2165099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39684" y="6237171"/>
            <a:ext cx="10966253" cy="2896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9684" y="1057803"/>
            <a:ext cx="0" cy="51793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80556" y="6310646"/>
            <a:ext cx="5959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1920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9361" y="6309165"/>
            <a:ext cx="7674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1960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81356" y="6319080"/>
            <a:ext cx="767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2000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05837" y="6309165"/>
            <a:ext cx="800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2022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0917" y="5763952"/>
            <a:ext cx="1416502" cy="459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11" y="5911988"/>
            <a:ext cx="1355270" cy="1959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677753" y="5763953"/>
            <a:ext cx="1499611" cy="482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Chlorpropamide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564" y="4536083"/>
            <a:ext cx="1918861" cy="12353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235" y="2844560"/>
            <a:ext cx="2431671" cy="17096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538" y="2543732"/>
            <a:ext cx="1335368" cy="3275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148081" y="5247931"/>
            <a:ext cx="15534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+mj-lt"/>
              </a:rPr>
              <a:t>2004-2006 Personal CGM</a:t>
            </a:r>
          </a:p>
        </p:txBody>
      </p:sp>
      <p:sp>
        <p:nvSpPr>
          <p:cNvPr id="24" name="Oval 23"/>
          <p:cNvSpPr/>
          <p:nvPr/>
        </p:nvSpPr>
        <p:spPr>
          <a:xfrm>
            <a:off x="3101751" y="4728952"/>
            <a:ext cx="1392002" cy="7795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89553" y="4857403"/>
            <a:ext cx="13908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Finger stick BG 1971-1980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48" y="1186255"/>
            <a:ext cx="5526831" cy="3377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81B2F0-8107-B012-7080-BE7527DA7765}"/>
              </a:ext>
            </a:extLst>
          </p:cNvPr>
          <p:cNvSpPr txBox="1"/>
          <p:nvPr/>
        </p:nvSpPr>
        <p:spPr>
          <a:xfrm>
            <a:off x="3049361" y="219427"/>
            <a:ext cx="60987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100 Years of Insulin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36E366-F08E-4998-788E-925701037AB1}"/>
              </a:ext>
            </a:extLst>
          </p:cNvPr>
          <p:cNvCxnSpPr/>
          <p:nvPr/>
        </p:nvCxnSpPr>
        <p:spPr>
          <a:xfrm>
            <a:off x="439684" y="1057803"/>
            <a:ext cx="10708572" cy="0"/>
          </a:xfrm>
          <a:prstGeom prst="line">
            <a:avLst/>
          </a:prstGeom>
          <a:ln w="12700">
            <a:solidFill>
              <a:srgbClr val="008C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523826" y="5755761"/>
            <a:ext cx="1367053" cy="513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r>
              <a:rPr lang="en-US" sz="1350" b="1" dirty="0">
                <a:solidFill>
                  <a:prstClr val="white"/>
                </a:solidFill>
                <a:latin typeface="Calibri" panose="020F0502020204030204"/>
              </a:rPr>
              <a:t>Metformin</a:t>
            </a:r>
          </a:p>
        </p:txBody>
      </p:sp>
      <p:sp>
        <p:nvSpPr>
          <p:cNvPr id="2" name="Rectangle 1"/>
          <p:cNvSpPr/>
          <p:nvPr/>
        </p:nvSpPr>
        <p:spPr>
          <a:xfrm>
            <a:off x="880556" y="1186255"/>
            <a:ext cx="5301703" cy="235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30904" y="1968176"/>
            <a:ext cx="5301703" cy="235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71550" y="1354153"/>
            <a:ext cx="100013" cy="6746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80556" y="1643063"/>
            <a:ext cx="243394" cy="1095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839517" y="1176355"/>
            <a:ext cx="6421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2017‒2018, only 75% of US adults with diagnosed diabetes met care goals for hemoglobin </a:t>
            </a:r>
          </a:p>
          <a:p>
            <a:pPr defTabSz="6858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A1C &lt;8%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CDC's Morbidity and Mortality Nov 9, 2020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35F13C-1156-CE78-DD62-6EC837326847}"/>
              </a:ext>
            </a:extLst>
          </p:cNvPr>
          <p:cNvSpPr/>
          <p:nvPr/>
        </p:nvSpPr>
        <p:spPr>
          <a:xfrm>
            <a:off x="9050190" y="2208362"/>
            <a:ext cx="1335368" cy="3645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GLP +GIP</a:t>
            </a:r>
          </a:p>
        </p:txBody>
      </p:sp>
    </p:spTree>
    <p:extLst>
      <p:ext uri="{BB962C8B-B14F-4D97-AF65-F5344CB8AC3E}">
        <p14:creationId xmlns:p14="http://schemas.microsoft.com/office/powerpoint/2010/main" val="16471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0" y="984738"/>
            <a:ext cx="29140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is the Gap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Data to guide Therapy?</a:t>
            </a:r>
          </a:p>
        </p:txBody>
      </p:sp>
    </p:spTree>
    <p:extLst>
      <p:ext uri="{BB962C8B-B14F-4D97-AF65-F5344CB8AC3E}">
        <p14:creationId xmlns:p14="http://schemas.microsoft.com/office/powerpoint/2010/main" val="23495095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WFBMC_internal_template">
  <a:themeElements>
    <a:clrScheme name="iCARE">
      <a:dk1>
        <a:sysClr val="windowText" lastClr="000000"/>
      </a:dk1>
      <a:lt1>
        <a:sysClr val="window" lastClr="FFFFFF"/>
      </a:lt1>
      <a:dk2>
        <a:srgbClr val="4261AD"/>
      </a:dk2>
      <a:lt2>
        <a:srgbClr val="FFFFFF"/>
      </a:lt2>
      <a:accent1>
        <a:srgbClr val="4261AD"/>
      </a:accent1>
      <a:accent2>
        <a:srgbClr val="F07B05"/>
      </a:accent2>
      <a:accent3>
        <a:srgbClr val="FFD200"/>
      </a:accent3>
      <a:accent4>
        <a:srgbClr val="9E7E38"/>
      </a:accent4>
      <a:accent5>
        <a:srgbClr val="595959"/>
      </a:accent5>
      <a:accent6>
        <a:srgbClr val="000000"/>
      </a:accent6>
      <a:hlink>
        <a:srgbClr val="3B60AF"/>
      </a:hlink>
      <a:folHlink>
        <a:srgbClr val="3B60A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iaTribe Theme">
    <a:dk1>
      <a:srgbClr val="231F20"/>
    </a:dk1>
    <a:lt1>
      <a:sysClr val="window" lastClr="FFFFFF"/>
    </a:lt1>
    <a:dk2>
      <a:srgbClr val="1F497D"/>
    </a:dk2>
    <a:lt2>
      <a:srgbClr val="EEECE1"/>
    </a:lt2>
    <a:accent1>
      <a:srgbClr val="009591"/>
    </a:accent1>
    <a:accent2>
      <a:srgbClr val="5E361D"/>
    </a:accent2>
    <a:accent3>
      <a:srgbClr val="99CDC4"/>
    </a:accent3>
    <a:accent4>
      <a:srgbClr val="DFF1F1"/>
    </a:accent4>
    <a:accent5>
      <a:srgbClr val="8A2B75"/>
    </a:accent5>
    <a:accent6>
      <a:srgbClr val="D45A2A"/>
    </a:accent6>
    <a:hlink>
      <a:srgbClr val="9DD8D4"/>
    </a:hlink>
    <a:folHlink>
      <a:srgbClr val="DFF1F1"/>
    </a:folHlink>
  </a:clrScheme>
  <a:fontScheme name="Civic">
    <a:majorFont>
      <a:latin typeface="Georgia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Georgia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iaTribe Theme">
    <a:dk1>
      <a:srgbClr val="231F20"/>
    </a:dk1>
    <a:lt1>
      <a:sysClr val="window" lastClr="FFFFFF"/>
    </a:lt1>
    <a:dk2>
      <a:srgbClr val="1F497D"/>
    </a:dk2>
    <a:lt2>
      <a:srgbClr val="EEECE1"/>
    </a:lt2>
    <a:accent1>
      <a:srgbClr val="009591"/>
    </a:accent1>
    <a:accent2>
      <a:srgbClr val="5E361D"/>
    </a:accent2>
    <a:accent3>
      <a:srgbClr val="99CDC4"/>
    </a:accent3>
    <a:accent4>
      <a:srgbClr val="DFF1F1"/>
    </a:accent4>
    <a:accent5>
      <a:srgbClr val="8A2B75"/>
    </a:accent5>
    <a:accent6>
      <a:srgbClr val="D45A2A"/>
    </a:accent6>
    <a:hlink>
      <a:srgbClr val="9DD8D4"/>
    </a:hlink>
    <a:folHlink>
      <a:srgbClr val="DFF1F1"/>
    </a:folHlink>
  </a:clrScheme>
  <a:fontScheme name="Civic">
    <a:majorFont>
      <a:latin typeface="Georgia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Georgia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iaTribe Theme">
    <a:dk1>
      <a:srgbClr val="231F20"/>
    </a:dk1>
    <a:lt1>
      <a:sysClr val="window" lastClr="FFFFFF"/>
    </a:lt1>
    <a:dk2>
      <a:srgbClr val="1F497D"/>
    </a:dk2>
    <a:lt2>
      <a:srgbClr val="EEECE1"/>
    </a:lt2>
    <a:accent1>
      <a:srgbClr val="009591"/>
    </a:accent1>
    <a:accent2>
      <a:srgbClr val="5E361D"/>
    </a:accent2>
    <a:accent3>
      <a:srgbClr val="99CDC4"/>
    </a:accent3>
    <a:accent4>
      <a:srgbClr val="DFF1F1"/>
    </a:accent4>
    <a:accent5>
      <a:srgbClr val="8A2B75"/>
    </a:accent5>
    <a:accent6>
      <a:srgbClr val="D45A2A"/>
    </a:accent6>
    <a:hlink>
      <a:srgbClr val="9DD8D4"/>
    </a:hlink>
    <a:folHlink>
      <a:srgbClr val="DFF1F1"/>
    </a:folHlink>
  </a:clrScheme>
  <a:fontScheme name="Civic">
    <a:majorFont>
      <a:latin typeface="Georgia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Georgia"/>
      <a:ea typeface=""/>
      <a:cs typeface=""/>
      <a:font script="Jpan" typeface="ＭＳ Ｐ明朝"/>
      <a:font script="Hang" typeface="바탕"/>
      <a:font script="Hans" typeface="方正舒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FDED1ABB809241B49E7BDBFF2CE6FF" ma:contentTypeVersion="16" ma:contentTypeDescription="Create a new document." ma:contentTypeScope="" ma:versionID="12c0ed3b9210d7c9d196590b0d4c9ba2">
  <xsd:schema xmlns:xsd="http://www.w3.org/2001/XMLSchema" xmlns:xs="http://www.w3.org/2001/XMLSchema" xmlns:p="http://schemas.microsoft.com/office/2006/metadata/properties" xmlns:ns2="93879378-8181-43eb-8364-efd9cb9c6e94" xmlns:ns3="f3c923bd-b0ed-4677-8989-55d63de09f7c" targetNamespace="http://schemas.microsoft.com/office/2006/metadata/properties" ma:root="true" ma:fieldsID="9e03239e3269669e69e8e1a18d17196c" ns2:_="" ns3:_="">
    <xsd:import namespace="93879378-8181-43eb-8364-efd9cb9c6e94"/>
    <xsd:import namespace="f3c923bd-b0ed-4677-8989-55d63de09f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879378-8181-43eb-8364-efd9cb9c6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70e0358-9633-45b6-87ba-2bbb254973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923bd-b0ed-4677-8989-55d63de09f7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00c1b8-8749-4d54-b4db-dd789a0e8536}" ma:internalName="TaxCatchAll" ma:showField="CatchAllData" ma:web="f3c923bd-b0ed-4677-8989-55d63de09f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3879378-8181-43eb-8364-efd9cb9c6e94">
      <Terms xmlns="http://schemas.microsoft.com/office/infopath/2007/PartnerControls"/>
    </lcf76f155ced4ddcb4097134ff3c332f>
    <TaxCatchAll xmlns="f3c923bd-b0ed-4677-8989-55d63de09f7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9CFF6C-E298-439A-A17F-FE7A9BC1167E}"/>
</file>

<file path=customXml/itemProps2.xml><?xml version="1.0" encoding="utf-8"?>
<ds:datastoreItem xmlns:ds="http://schemas.openxmlformats.org/officeDocument/2006/customXml" ds:itemID="{6CF4885C-7609-4458-9BFE-1B0CB90D3740}">
  <ds:schemaRefs>
    <ds:schemaRef ds:uri="http://schemas.microsoft.com/office/2006/metadata/properties"/>
    <ds:schemaRef ds:uri="http://purl.org/dc/terms/"/>
    <ds:schemaRef ds:uri="a065731c-2a3f-4013-ab4b-743be761bab4"/>
    <ds:schemaRef ds:uri="http://schemas.microsoft.com/office/2006/documentManagement/types"/>
    <ds:schemaRef ds:uri="http://schemas.microsoft.com/office/infopath/2007/PartnerControls"/>
    <ds:schemaRef ds:uri="1da34941-1ae5-4000-a866-4f4b93754fc6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63523AF-DDDA-4640-8FDD-706FD85835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Words>2006</Words>
  <Application>Microsoft Office PowerPoint</Application>
  <PresentationFormat>Widescreen</PresentationFormat>
  <Paragraphs>274</Paragraphs>
  <Slides>54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Arial</vt:lpstr>
      <vt:lpstr>Arial Narrow</vt:lpstr>
      <vt:lpstr>Calibri</vt:lpstr>
      <vt:lpstr>Calibri Light</vt:lpstr>
      <vt:lpstr>Georgia</vt:lpstr>
      <vt:lpstr>Helvetica Neue</vt:lpstr>
      <vt:lpstr>Helvetica Neue Medium</vt:lpstr>
      <vt:lpstr>Open Sans</vt:lpstr>
      <vt:lpstr>Times New Roman</vt:lpstr>
      <vt:lpstr>Wingdings</vt:lpstr>
      <vt:lpstr>WFBMC_internal_template</vt:lpstr>
      <vt:lpstr>21_BasicWhite</vt:lpstr>
      <vt:lpstr>Integrating Diabetes Technology with Inpatient Care </vt:lpstr>
      <vt:lpstr>Disclosures</vt:lpstr>
      <vt:lpstr>Outline for Discussion</vt:lpstr>
      <vt:lpstr>Drivers of Healthcare</vt:lpstr>
      <vt:lpstr>Major Diabetes Milestones </vt:lpstr>
      <vt:lpstr>PowerPoint Presentation</vt:lpstr>
      <vt:lpstr>PowerPoint Presentation</vt:lpstr>
      <vt:lpstr>PowerPoint Presentation</vt:lpstr>
      <vt:lpstr>PowerPoint Presentation</vt:lpstr>
      <vt:lpstr>Hba1c does not tell the full story!</vt:lpstr>
      <vt:lpstr>Example 1 – Hba1c of 7%</vt:lpstr>
      <vt:lpstr>Example 2 – Hba1c of 7%</vt:lpstr>
      <vt:lpstr>Example 3 – Hba1c of 7% eAG = 154 mg/dL</vt:lpstr>
      <vt:lpstr>CGM 101</vt:lpstr>
      <vt:lpstr>PowerPoint Presentation</vt:lpstr>
      <vt:lpstr>Sensor in SQ Space</vt:lpstr>
      <vt:lpstr>Why Diabetes Technology?</vt:lpstr>
      <vt:lpstr>Bluetooth allows “pairing”</vt:lpstr>
      <vt:lpstr>PowerPoint Presentation</vt:lpstr>
      <vt:lpstr>PowerPoint Presentation</vt:lpstr>
      <vt:lpstr>PowerPoint Presentation</vt:lpstr>
      <vt:lpstr>Diabetes Technology Software</vt:lpstr>
      <vt:lpstr>PowerPoint Presentation</vt:lpstr>
      <vt:lpstr>PowerPoint Presentation</vt:lpstr>
      <vt:lpstr>2022 ADA Standards of Care</vt:lpstr>
      <vt:lpstr>2022 ADA Standards of Care</vt:lpstr>
      <vt:lpstr>2022 ADA Standards of Care</vt:lpstr>
      <vt:lpstr>PowerPoint Presentation</vt:lpstr>
      <vt:lpstr>A Brief History of Inpatient CGM</vt:lpstr>
      <vt:lpstr>Inpatient observational CGM</vt:lpstr>
      <vt:lpstr>DKA Subject 2</vt:lpstr>
      <vt:lpstr>DKA Subject 2</vt:lpstr>
      <vt:lpstr>Pilot Trial of CGM Technology  in the Perioperative Period</vt:lpstr>
      <vt:lpstr>Peri-op continued</vt:lpstr>
      <vt:lpstr>PowerPoint Presentation</vt:lpstr>
      <vt:lpstr>With permission Francisco Pasquel</vt:lpstr>
      <vt:lpstr>PowerPoint Presentation</vt:lpstr>
      <vt:lpstr>PowerPoint Presentation</vt:lpstr>
      <vt:lpstr>PowerPoint Presentation</vt:lpstr>
      <vt:lpstr>Common Questions from Hospitalist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EndoTool Atrium Health Experience</vt:lpstr>
      <vt:lpstr>PowerPoint Presentation</vt:lpstr>
      <vt:lpstr>Technology in Prehab</vt:lpstr>
      <vt:lpstr>Frederick:  A Case</vt:lpstr>
      <vt:lpstr>PowerPoint Presentation</vt:lpstr>
      <vt:lpstr>Frederick was started on 0.25 mg semaglutide weekly at bedtime </vt:lpstr>
      <vt:lpstr>Ortho wants A1c &lt;7% and BMI &lt;30 kg/m2 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Kym Stone</dc:creator>
  <cp:lastModifiedBy>Nadine Popovich</cp:lastModifiedBy>
  <cp:revision>397</cp:revision>
  <dcterms:created xsi:type="dcterms:W3CDTF">2020-08-30T18:26:08Z</dcterms:created>
  <dcterms:modified xsi:type="dcterms:W3CDTF">2022-10-19T21:47:57Z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0x0101007BC3C39CCAFE094CABB0D92D40025CF0</vt:lpwstr>
  </property>
</Properties>
</file>